
<file path=[Content_Types].xml><?xml version="1.0" encoding="utf-8"?>
<Types xmlns="http://schemas.openxmlformats.org/package/2006/content-types">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41.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slides/slide38.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s/slide34.xml" ContentType="application/vnd.openxmlformats-officedocument.presentationml.slide+xml"/>
  <Default Extension="jpeg" ContentType="image/jpeg"/>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Override PartName="/ppt/slides/slide30.xml" ContentType="application/vnd.openxmlformats-officedocument.presentationml.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15.xml" ContentType="application/vnd.openxmlformats-officedocument.presentationml.slide+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slides/slide6.xml" ContentType="application/vnd.openxmlformats-officedocument.presentationml.slide+xml"/>
  <Override PartName="/ppt/slides/slide39.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slides/slide31.xml" ContentType="application/vnd.openxmlformats-officedocument.presentationml.slide+xml"/>
  <Override PartName="/ppt/slides/slide16.xml" ContentType="application/vnd.openxmlformats-officedocument.presentationml.slide+xml"/>
  <Override PartName="/ppt/slideLayouts/slideLayout13.xml" ContentType="application/vnd.openxmlformats-officedocument.presentationml.slideLayout+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14.xml" ContentType="application/vnd.openxmlformats-officedocument.presentationml.slideLayout+xml"/>
  <Override PartName="/ppt/notesSlides/notesSlide3.xml" ContentType="application/vnd.openxmlformats-officedocument.presentationml.notesSlide+xml"/>
  <Override PartName="/ppt/slides/slide8.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Default Extension="wmf" ContentType="image/x-wmf"/>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43"/>
  </p:notesMasterIdLst>
  <p:sldIdLst>
    <p:sldId id="437" r:id="rId2"/>
    <p:sldId id="344" r:id="rId3"/>
    <p:sldId id="430" r:id="rId4"/>
    <p:sldId id="431" r:id="rId5"/>
    <p:sldId id="386" r:id="rId6"/>
    <p:sldId id="387" r:id="rId7"/>
    <p:sldId id="416" r:id="rId8"/>
    <p:sldId id="420" r:id="rId9"/>
    <p:sldId id="417" r:id="rId10"/>
    <p:sldId id="432" r:id="rId11"/>
    <p:sldId id="424" r:id="rId12"/>
    <p:sldId id="426" r:id="rId13"/>
    <p:sldId id="427" r:id="rId14"/>
    <p:sldId id="450" r:id="rId15"/>
    <p:sldId id="449" r:id="rId16"/>
    <p:sldId id="445" r:id="rId17"/>
    <p:sldId id="446" r:id="rId18"/>
    <p:sldId id="447" r:id="rId19"/>
    <p:sldId id="448" r:id="rId20"/>
    <p:sldId id="425" r:id="rId21"/>
    <p:sldId id="428" r:id="rId22"/>
    <p:sldId id="436" r:id="rId23"/>
    <p:sldId id="435" r:id="rId24"/>
    <p:sldId id="401" r:id="rId25"/>
    <p:sldId id="440" r:id="rId26"/>
    <p:sldId id="318" r:id="rId27"/>
    <p:sldId id="321" r:id="rId28"/>
    <p:sldId id="438" r:id="rId29"/>
    <p:sldId id="322" r:id="rId30"/>
    <p:sldId id="328" r:id="rId31"/>
    <p:sldId id="434" r:id="rId32"/>
    <p:sldId id="441" r:id="rId33"/>
    <p:sldId id="442" r:id="rId34"/>
    <p:sldId id="443" r:id="rId35"/>
    <p:sldId id="400" r:id="rId36"/>
    <p:sldId id="433" r:id="rId37"/>
    <p:sldId id="439" r:id="rId38"/>
    <p:sldId id="421" r:id="rId39"/>
    <p:sldId id="422" r:id="rId40"/>
    <p:sldId id="423" r:id="rId41"/>
    <p:sldId id="451" r:id="rId42"/>
  </p:sldIdLst>
  <p:sldSz cx="9144000" cy="6858000" type="screen4x3"/>
  <p:notesSz cx="6858000" cy="9144000"/>
  <p:defaultTextStyle>
    <a:defPPr>
      <a:defRPr lang="en-US"/>
    </a:defPPr>
    <a:lvl1pPr algn="l" rtl="0" fontAlgn="base">
      <a:spcBef>
        <a:spcPct val="0"/>
      </a:spcBef>
      <a:spcAft>
        <a:spcPct val="0"/>
      </a:spcAft>
      <a:defRPr sz="2400" b="1" kern="1200">
        <a:solidFill>
          <a:schemeClr val="tx1"/>
        </a:solidFill>
        <a:latin typeface="Tahoma" pitchFamily="-107" charset="0"/>
        <a:ea typeface="+mn-ea"/>
        <a:cs typeface="+mn-cs"/>
      </a:defRPr>
    </a:lvl1pPr>
    <a:lvl2pPr marL="457200" algn="l" rtl="0" fontAlgn="base">
      <a:spcBef>
        <a:spcPct val="0"/>
      </a:spcBef>
      <a:spcAft>
        <a:spcPct val="0"/>
      </a:spcAft>
      <a:defRPr sz="2400" b="1" kern="1200">
        <a:solidFill>
          <a:schemeClr val="tx1"/>
        </a:solidFill>
        <a:latin typeface="Tahoma" pitchFamily="-107" charset="0"/>
        <a:ea typeface="+mn-ea"/>
        <a:cs typeface="+mn-cs"/>
      </a:defRPr>
    </a:lvl2pPr>
    <a:lvl3pPr marL="914400" algn="l" rtl="0" fontAlgn="base">
      <a:spcBef>
        <a:spcPct val="0"/>
      </a:spcBef>
      <a:spcAft>
        <a:spcPct val="0"/>
      </a:spcAft>
      <a:defRPr sz="2400" b="1" kern="1200">
        <a:solidFill>
          <a:schemeClr val="tx1"/>
        </a:solidFill>
        <a:latin typeface="Tahoma" pitchFamily="-107" charset="0"/>
        <a:ea typeface="+mn-ea"/>
        <a:cs typeface="+mn-cs"/>
      </a:defRPr>
    </a:lvl3pPr>
    <a:lvl4pPr marL="1371600" algn="l" rtl="0" fontAlgn="base">
      <a:spcBef>
        <a:spcPct val="0"/>
      </a:spcBef>
      <a:spcAft>
        <a:spcPct val="0"/>
      </a:spcAft>
      <a:defRPr sz="2400" b="1" kern="1200">
        <a:solidFill>
          <a:schemeClr val="tx1"/>
        </a:solidFill>
        <a:latin typeface="Tahoma" pitchFamily="-107" charset="0"/>
        <a:ea typeface="+mn-ea"/>
        <a:cs typeface="+mn-cs"/>
      </a:defRPr>
    </a:lvl4pPr>
    <a:lvl5pPr marL="1828800" algn="l" rtl="0" fontAlgn="base">
      <a:spcBef>
        <a:spcPct val="0"/>
      </a:spcBef>
      <a:spcAft>
        <a:spcPct val="0"/>
      </a:spcAft>
      <a:defRPr sz="2400" b="1" kern="1200">
        <a:solidFill>
          <a:schemeClr val="tx1"/>
        </a:solidFill>
        <a:latin typeface="Tahoma" pitchFamily="-107" charset="0"/>
        <a:ea typeface="+mn-ea"/>
        <a:cs typeface="+mn-cs"/>
      </a:defRPr>
    </a:lvl5pPr>
    <a:lvl6pPr marL="2286000" algn="l" defTabSz="457200" rtl="0" eaLnBrk="1" latinLnBrk="0" hangingPunct="1">
      <a:defRPr sz="2400" b="1" kern="1200">
        <a:solidFill>
          <a:schemeClr val="tx1"/>
        </a:solidFill>
        <a:latin typeface="Tahoma" pitchFamily="-107" charset="0"/>
        <a:ea typeface="+mn-ea"/>
        <a:cs typeface="+mn-cs"/>
      </a:defRPr>
    </a:lvl6pPr>
    <a:lvl7pPr marL="2743200" algn="l" defTabSz="457200" rtl="0" eaLnBrk="1" latinLnBrk="0" hangingPunct="1">
      <a:defRPr sz="2400" b="1" kern="1200">
        <a:solidFill>
          <a:schemeClr val="tx1"/>
        </a:solidFill>
        <a:latin typeface="Tahoma" pitchFamily="-107" charset="0"/>
        <a:ea typeface="+mn-ea"/>
        <a:cs typeface="+mn-cs"/>
      </a:defRPr>
    </a:lvl7pPr>
    <a:lvl8pPr marL="3200400" algn="l" defTabSz="457200" rtl="0" eaLnBrk="1" latinLnBrk="0" hangingPunct="1">
      <a:defRPr sz="2400" b="1" kern="1200">
        <a:solidFill>
          <a:schemeClr val="tx1"/>
        </a:solidFill>
        <a:latin typeface="Tahoma" pitchFamily="-107" charset="0"/>
        <a:ea typeface="+mn-ea"/>
        <a:cs typeface="+mn-cs"/>
      </a:defRPr>
    </a:lvl8pPr>
    <a:lvl9pPr marL="3657600" algn="l" defTabSz="457200" rtl="0" eaLnBrk="1" latinLnBrk="0" hangingPunct="1">
      <a:defRPr sz="2400" b="1" kern="1200">
        <a:solidFill>
          <a:schemeClr val="tx1"/>
        </a:solidFill>
        <a:latin typeface="Tahoma" pitchFamily="-107"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p:cViewPr varScale="1">
        <p:scale>
          <a:sx n="59" d="100"/>
          <a:sy n="59" d="100"/>
        </p:scale>
        <p:origin x="-912" y="-2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7920"/>
    </p:cViewPr>
  </p:sorterViewPr>
  <p:gridSpacing cx="78028800" cy="780288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notesMaster" Target="notesMasters/notes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98FF281-9708-2C45-98BB-0C010DBD84DB}" type="datetime1">
              <a:rPr lang="en-US"/>
              <a:pPr/>
              <a:t>10/25/10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C436781C-E269-CF42-AB08-F584AEDBDF52}" type="slidenum">
              <a:rPr lang="en-US"/>
              <a:pPr/>
              <a:t>‹#›</a:t>
            </a:fld>
            <a:endParaRPr lang="en-US"/>
          </a:p>
        </p:txBody>
      </p:sp>
    </p:spTree>
  </p:cSld>
  <p:clrMap bg1="lt1" tx1="dk1" bg2="lt2" tx2="dk2" accent1="accent1" accent2="accent2" accent3="accent3" accent4="accent4" accent5="accent5" accent6="accent6" hlink="hlink" folHlink="folHlink"/>
  <p:notesStyle>
    <a:lvl1pPr algn="l" defTabSz="457200" rtl="0" fontAlgn="base">
      <a:spcBef>
        <a:spcPct val="30000"/>
      </a:spcBef>
      <a:spcAft>
        <a:spcPct val="0"/>
      </a:spcAft>
      <a:defRPr sz="1200" kern="1200">
        <a:solidFill>
          <a:schemeClr val="tx1"/>
        </a:solidFill>
        <a:latin typeface="+mn-lt"/>
        <a:ea typeface="ＭＳ Ｐゴシック" pitchFamily="-107" charset="-128"/>
        <a:cs typeface="ＭＳ Ｐゴシック" pitchFamily="-107" charset="-128"/>
      </a:defRPr>
    </a:lvl1pPr>
    <a:lvl2pPr marL="457200" algn="l" defTabSz="457200" rtl="0" fontAlgn="base">
      <a:spcBef>
        <a:spcPct val="30000"/>
      </a:spcBef>
      <a:spcAft>
        <a:spcPct val="0"/>
      </a:spcAft>
      <a:defRPr sz="1200" kern="1200">
        <a:solidFill>
          <a:schemeClr val="tx1"/>
        </a:solidFill>
        <a:latin typeface="+mn-lt"/>
        <a:ea typeface="ＭＳ Ｐゴシック" pitchFamily="-107" charset="-128"/>
        <a:cs typeface="+mn-cs"/>
      </a:defRPr>
    </a:lvl2pPr>
    <a:lvl3pPr marL="914400" algn="l" defTabSz="457200" rtl="0" fontAlgn="base">
      <a:spcBef>
        <a:spcPct val="30000"/>
      </a:spcBef>
      <a:spcAft>
        <a:spcPct val="0"/>
      </a:spcAft>
      <a:defRPr sz="1200" kern="1200">
        <a:solidFill>
          <a:schemeClr val="tx1"/>
        </a:solidFill>
        <a:latin typeface="+mn-lt"/>
        <a:ea typeface="ＭＳ Ｐゴシック" pitchFamily="-107" charset="-128"/>
        <a:cs typeface="+mn-cs"/>
      </a:defRPr>
    </a:lvl3pPr>
    <a:lvl4pPr marL="1371600" algn="l" defTabSz="457200" rtl="0" fontAlgn="base">
      <a:spcBef>
        <a:spcPct val="30000"/>
      </a:spcBef>
      <a:spcAft>
        <a:spcPct val="0"/>
      </a:spcAft>
      <a:defRPr sz="1200" kern="1200">
        <a:solidFill>
          <a:schemeClr val="tx1"/>
        </a:solidFill>
        <a:latin typeface="+mn-lt"/>
        <a:ea typeface="ＭＳ Ｐゴシック" pitchFamily="-107" charset="-128"/>
        <a:cs typeface="+mn-cs"/>
      </a:defRPr>
    </a:lvl4pPr>
    <a:lvl5pPr marL="1828800" algn="l" defTabSz="457200" rtl="0" fontAlgn="base">
      <a:spcBef>
        <a:spcPct val="30000"/>
      </a:spcBef>
      <a:spcAft>
        <a:spcPct val="0"/>
      </a:spcAft>
      <a:defRPr sz="1200" kern="1200">
        <a:solidFill>
          <a:schemeClr val="tx1"/>
        </a:solidFill>
        <a:latin typeface="+mn-lt"/>
        <a:ea typeface="ＭＳ Ｐゴシック" pitchFamily="-107"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cienceray.com/chemistry/matter-and-its-properties/%23ixzz12p5mPzEV" TargetMode="External"/><Relationship Id="rId4" Type="http://schemas.openxmlformats.org/officeDocument/2006/relationships/hyperlink" Target="http://www.chem4kids.com/files/elem_intro.html" TargetMode="External"/><Relationship Id="rId5" Type="http://schemas.openxmlformats.org/officeDocument/2006/relationships/hyperlink" Target="http://www.chem4kids.com/files/matter_chemphys.html" TargetMode="External"/><Relationship Id="rId6" Type="http://schemas.openxmlformats.org/officeDocument/2006/relationships/hyperlink" Target="http://www.chem4kids.com/files/matter_liquid.html" TargetMode="External"/><Relationship Id="rId7" Type="http://schemas.openxmlformats.org/officeDocument/2006/relationships/hyperlink" Target="http://www.chem4kids.com/files/matter_gas.html" TargetMode="External"/><Relationship Id="rId8" Type="http://schemas.openxmlformats.org/officeDocument/2006/relationships/hyperlink" Target="http://www.chem4kids.com/files/matter_solid.html" TargetMode="External"/><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4400" b="1" dirty="0" smtClean="0">
                <a:solidFill>
                  <a:srgbClr val="0000FF"/>
                </a:solidFill>
              </a:rPr>
              <a:t>“E </a:t>
            </a:r>
            <a:r>
              <a:rPr lang="en-US" sz="4400" b="1" baseline="30000" dirty="0" smtClean="0">
                <a:solidFill>
                  <a:srgbClr val="0000FF"/>
                </a:solidFill>
              </a:rPr>
              <a:t>3”</a:t>
            </a:r>
            <a:r>
              <a:rPr lang="en-US" sz="4400" dirty="0" smtClean="0">
                <a:solidFill>
                  <a:srgbClr val="0000FF"/>
                </a:solidFill>
              </a:rPr>
              <a:t> </a:t>
            </a:r>
            <a:r>
              <a:rPr lang="en-US" sz="2800" b="1" dirty="0" smtClean="0">
                <a:solidFill>
                  <a:srgbClr val="0000FF"/>
                </a:solidFill>
              </a:rPr>
              <a:t> </a:t>
            </a:r>
            <a:r>
              <a:rPr lang="en-US" sz="2800" b="1" dirty="0" smtClean="0"/>
              <a:t/>
            </a:r>
            <a:br>
              <a:rPr lang="en-US" sz="2800" b="1" dirty="0" smtClean="0"/>
            </a:br>
            <a:r>
              <a:rPr lang="en-US" sz="2800" b="1" dirty="0" smtClean="0"/>
              <a:t>				</a:t>
            </a:r>
            <a:r>
              <a:rPr lang="en-US" sz="2800" b="1" dirty="0" smtClean="0">
                <a:solidFill>
                  <a:srgbClr val="FF0000"/>
                </a:solidFill>
              </a:rPr>
              <a:t>Exploring The Possibilities:</a:t>
            </a:r>
            <a:r>
              <a:rPr lang="en-US" sz="2800" dirty="0" smtClean="0"/>
              <a:t/>
            </a:r>
            <a:br>
              <a:rPr lang="en-US" sz="2800" dirty="0" smtClean="0"/>
            </a:br>
            <a:r>
              <a:rPr lang="en-US" sz="1200" dirty="0" smtClean="0"/>
              <a:t>We know that learning depends on students becoming emotionally involved with their learning. That emotional connection with the topic is what energizes them. In fact, neurologically, emotions regulate the on and off switch to learning.	Brain research tells us that emotions mediate all learning. Emotions hold the key to whether students engage, remember, and understand. Thus learning occurs when students are excited about what they are learning. Such excitement linked with memories of positive learning experiences and outcomes spark energy and motivation to stay in the struggle despite obstacles and hard work. Experiencing such success leads to empowerment, a student’s belief that they can learn and make a difference in the world. Thus to ensure students’ success as learners we need to create classrooms with brain and heart appeal!</a:t>
            </a:r>
            <a:endParaRPr lang="en-US" dirty="0"/>
          </a:p>
        </p:txBody>
      </p:sp>
      <p:sp>
        <p:nvSpPr>
          <p:cNvPr id="4" name="Slide Number Placeholder 3"/>
          <p:cNvSpPr>
            <a:spLocks noGrp="1"/>
          </p:cNvSpPr>
          <p:nvPr>
            <p:ph type="sldNum" sz="quarter" idx="10"/>
          </p:nvPr>
        </p:nvSpPr>
        <p:spPr/>
        <p:txBody>
          <a:bodyPr/>
          <a:lstStyle/>
          <a:p>
            <a:fld id="{70767BA6-26CD-2143-B324-5C92CC1F4490}" type="slidenum">
              <a:rPr lang="en-US" smtClean="0"/>
              <a:pPr/>
              <a:t>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436781C-E269-CF42-AB08-F584AEDBDF52}" type="slidenum">
              <a:rPr lang="en-US" smtClean="0"/>
              <a:pPr/>
              <a:t>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436781C-E269-CF42-AB08-F584AEDBDF52}" type="slidenum">
              <a:rPr lang="en-US" smtClean="0"/>
              <a:pPr/>
              <a:t>11</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a:t>
            </a:r>
            <a:r>
              <a:rPr lang="en-US" dirty="0" err="1" smtClean="0"/>
              <a:t>www.youtube.com/watch?v</a:t>
            </a:r>
            <a:r>
              <a:rPr lang="en-US" dirty="0" smtClean="0"/>
              <a:t>=46GXQ2fTFzo&amp;feature=related</a:t>
            </a:r>
            <a:endParaRPr lang="en-US" dirty="0"/>
          </a:p>
        </p:txBody>
      </p:sp>
      <p:sp>
        <p:nvSpPr>
          <p:cNvPr id="4" name="Slide Number Placeholder 3"/>
          <p:cNvSpPr>
            <a:spLocks noGrp="1"/>
          </p:cNvSpPr>
          <p:nvPr>
            <p:ph type="sldNum" sz="quarter" idx="10"/>
          </p:nvPr>
        </p:nvSpPr>
        <p:spPr/>
        <p:txBody>
          <a:bodyPr/>
          <a:lstStyle/>
          <a:p>
            <a:fld id="{C436781C-E269-CF42-AB08-F584AEDBDF52}" type="slidenum">
              <a:rPr lang="en-US" smtClean="0"/>
              <a:pPr/>
              <a:t>15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457200" rtl="0" eaLnBrk="1" fontAlgn="base" latinLnBrk="0" hangingPunct="1">
              <a:lnSpc>
                <a:spcPct val="100000"/>
              </a:lnSpc>
              <a:spcBef>
                <a:spcPct val="30000"/>
              </a:spcBef>
              <a:spcAft>
                <a:spcPct val="0"/>
              </a:spcAft>
              <a:buClrTx/>
              <a:buSzTx/>
              <a:buFontTx/>
              <a:buNone/>
              <a:tabLst/>
              <a:defRPr/>
            </a:pPr>
            <a:r>
              <a:rPr sz="1200" u="none" strike="noStrike" kern="1200" dirty="0" smtClean="0">
                <a:solidFill>
                  <a:schemeClr val="tx1"/>
                </a:solidFill>
                <a:latin typeface="+mn-lt"/>
                <a:ea typeface="ＭＳ Ｐゴシック" pitchFamily="-107" charset="-128"/>
                <a:cs typeface="ＭＳ Ｐゴシック" pitchFamily="-107" charset="-128"/>
              </a:rPr>
              <a:t>Matter is defined as everything that has mass and takes up space (or volume). In other words, it’s everything that makes up any object.</a:t>
            </a:r>
            <a:br>
              <a:rPr sz="1200" u="none" strike="noStrike" kern="1200" dirty="0" smtClean="0">
                <a:solidFill>
                  <a:schemeClr val="tx1"/>
                </a:solidFill>
                <a:latin typeface="+mn-lt"/>
                <a:ea typeface="ＭＳ Ｐゴシック" pitchFamily="-107" charset="-128"/>
                <a:cs typeface="ＭＳ Ｐゴシック" pitchFamily="-107" charset="-128"/>
              </a:rPr>
            </a:br>
            <a:r>
              <a:rPr sz="1200" u="none" strike="noStrike" kern="1200" dirty="0" smtClean="0">
                <a:solidFill>
                  <a:schemeClr val="tx1"/>
                </a:solidFill>
                <a:latin typeface="+mn-lt"/>
                <a:ea typeface="ＭＳ Ｐゴシック" pitchFamily="-107" charset="-128"/>
                <a:cs typeface="ＭＳ Ｐゴシック" pitchFamily="-107" charset="-128"/>
              </a:rPr>
              <a:t/>
            </a:r>
            <a:br>
              <a:rPr sz="1200" u="none" strike="noStrike" kern="1200" dirty="0" smtClean="0">
                <a:solidFill>
                  <a:schemeClr val="tx1"/>
                </a:solidFill>
                <a:latin typeface="+mn-lt"/>
                <a:ea typeface="ＭＳ Ｐゴシック" pitchFamily="-107" charset="-128"/>
                <a:cs typeface="ＭＳ Ｐゴシック" pitchFamily="-107" charset="-128"/>
              </a:rPr>
            </a:br>
            <a:r>
              <a:rPr sz="1200" u="none" strike="noStrike" kern="1200" dirty="0" smtClean="0">
                <a:solidFill>
                  <a:schemeClr val="tx1"/>
                </a:solidFill>
                <a:latin typeface="+mn-lt"/>
                <a:ea typeface="ＭＳ Ｐゴシック" pitchFamily="-107" charset="-128"/>
                <a:cs typeface="ＭＳ Ｐゴシック" pitchFamily="-107" charset="-128"/>
              </a:rPr>
              <a:t>Read more: </a:t>
            </a:r>
            <a:r>
              <a:rPr sz="1200" u="none" strike="noStrike" kern="1200" dirty="0" smtClean="0">
                <a:solidFill>
                  <a:schemeClr val="tx1"/>
                </a:solidFill>
                <a:latin typeface="+mn-lt"/>
                <a:ea typeface="ＭＳ Ｐゴシック" pitchFamily="-107" charset="-128"/>
                <a:cs typeface="ＭＳ Ｐゴシック" pitchFamily="-107" charset="-128"/>
                <a:hlinkClick r:id="rId3"/>
              </a:rPr>
              <a:t>http://scienceray.com/chemistry/matter-and-its-properties/#ixzz12p5mPzEV</a:t>
            </a:r>
            <a:endParaRPr lang="en-US" sz="1200" u="none" strike="noStrike" kern="1200" dirty="0" smtClean="0">
              <a:solidFill>
                <a:schemeClr val="tx1"/>
              </a:solidFill>
              <a:latin typeface="+mn-lt"/>
              <a:ea typeface="ＭＳ Ｐゴシック" pitchFamily="-107" charset="-128"/>
              <a:cs typeface="ＭＳ Ｐゴシック" pitchFamily="-107" charset="-128"/>
            </a:endParaRPr>
          </a:p>
          <a:p>
            <a:pPr marL="0" marR="0" indent="0" algn="l" defTabSz="457200" rtl="0" eaLnBrk="1" fontAlgn="base" latinLnBrk="0" hangingPunct="1">
              <a:lnSpc>
                <a:spcPct val="100000"/>
              </a:lnSpc>
              <a:spcBef>
                <a:spcPct val="30000"/>
              </a:spcBef>
              <a:spcAft>
                <a:spcPct val="0"/>
              </a:spcAft>
              <a:buClrTx/>
              <a:buSzTx/>
              <a:buFontTx/>
              <a:buNone/>
              <a:tabLst/>
              <a:defRPr/>
            </a:pPr>
            <a:r>
              <a:rPr sz="1200" u="none" strike="noStrike" kern="1200" dirty="0" smtClean="0">
                <a:solidFill>
                  <a:schemeClr val="tx1"/>
                </a:solidFill>
                <a:latin typeface="+mn-lt"/>
                <a:ea typeface="ＭＳ Ｐゴシック" pitchFamily="-107" charset="-128"/>
                <a:cs typeface="ＭＳ Ｐゴシック" pitchFamily="-107" charset="-128"/>
              </a:rPr>
              <a:t>Matter has two types of properties: </a:t>
            </a:r>
            <a:r>
              <a:rPr sz="1200" b="1" u="none" strike="noStrike" kern="1200" dirty="0" smtClean="0">
                <a:solidFill>
                  <a:schemeClr val="tx1"/>
                </a:solidFill>
                <a:latin typeface="+mn-lt"/>
                <a:ea typeface="ＭＳ Ｐゴシック" pitchFamily="-107" charset="-128"/>
                <a:cs typeface="ＭＳ Ｐゴシック" pitchFamily="-107" charset="-128"/>
              </a:rPr>
              <a:t>physical properties </a:t>
            </a:r>
            <a:r>
              <a:rPr sz="1200" u="none" strike="noStrike" kern="1200" dirty="0" smtClean="0">
                <a:solidFill>
                  <a:schemeClr val="tx1"/>
                </a:solidFill>
                <a:latin typeface="+mn-lt"/>
                <a:ea typeface="ＭＳ Ｐゴシック" pitchFamily="-107" charset="-128"/>
                <a:cs typeface="ＭＳ Ｐゴシック" pitchFamily="-107" charset="-128"/>
              </a:rPr>
              <a:t>and </a:t>
            </a:r>
            <a:r>
              <a:rPr sz="1200" b="1" u="none" strike="noStrike" kern="1200" dirty="0" smtClean="0">
                <a:solidFill>
                  <a:schemeClr val="tx1"/>
                </a:solidFill>
                <a:latin typeface="+mn-lt"/>
                <a:ea typeface="ＭＳ Ｐゴシック" pitchFamily="-107" charset="-128"/>
                <a:cs typeface="ＭＳ Ｐゴシック" pitchFamily="-107" charset="-128"/>
              </a:rPr>
              <a:t>chemical properties.</a:t>
            </a:r>
            <a:r>
              <a:rPr sz="1200" u="none" strike="noStrike" kern="1200" dirty="0" smtClean="0">
                <a:solidFill>
                  <a:schemeClr val="tx1"/>
                </a:solidFill>
                <a:latin typeface="+mn-lt"/>
                <a:ea typeface="ＭＳ Ｐゴシック" pitchFamily="-107" charset="-128"/>
                <a:cs typeface="ＭＳ Ｐゴシック" pitchFamily="-107" charset="-128"/>
              </a:rPr>
              <a:t> A physical property is one that is present when a substance changes from one state of matter to another, but does NOT change in chemical composition. A chemical change, on the other hand, is the complete opposite: when the chemical composition changes in a substance (or its </a:t>
            </a:r>
            <a:r>
              <a:rPr sz="1200" u="sng" strike="noStrike" kern="1200" dirty="0" smtClean="0">
                <a:solidFill>
                  <a:schemeClr val="tx1"/>
                </a:solidFill>
                <a:latin typeface="+mn-lt"/>
                <a:ea typeface="ＭＳ Ｐゴシック" pitchFamily="-107" charset="-128"/>
                <a:cs typeface="ＭＳ Ｐゴシック" pitchFamily="-107" charset="-128"/>
              </a:rPr>
              <a:t>identity</a:t>
            </a:r>
            <a:r>
              <a:rPr sz="1200" u="none" strike="noStrike" kern="1200" dirty="0" smtClean="0">
                <a:solidFill>
                  <a:schemeClr val="tx1"/>
                </a:solidFill>
                <a:latin typeface="+mn-lt"/>
                <a:ea typeface="ＭＳ Ｐゴシック" pitchFamily="-107" charset="-128"/>
                <a:cs typeface="ＭＳ Ｐゴシック" pitchFamily="-107" charset="-128"/>
              </a:rPr>
              <a:t>).</a:t>
            </a:r>
            <a:br>
              <a:rPr sz="1200" u="none" strike="noStrike" kern="1200" dirty="0" smtClean="0">
                <a:solidFill>
                  <a:schemeClr val="tx1"/>
                </a:solidFill>
                <a:latin typeface="+mn-lt"/>
                <a:ea typeface="ＭＳ Ｐゴシック" pitchFamily="-107" charset="-128"/>
                <a:cs typeface="ＭＳ Ｐゴシック" pitchFamily="-107" charset="-128"/>
              </a:rPr>
            </a:br>
            <a:r>
              <a:rPr sz="1200" u="none" strike="noStrike" kern="1200" dirty="0" smtClean="0">
                <a:solidFill>
                  <a:schemeClr val="tx1"/>
                </a:solidFill>
                <a:latin typeface="+mn-lt"/>
                <a:ea typeface="ＭＳ Ｐゴシック" pitchFamily="-107" charset="-128"/>
                <a:cs typeface="ＭＳ Ｐゴシック" pitchFamily="-107" charset="-128"/>
              </a:rPr>
              <a:t/>
            </a:r>
            <a:br>
              <a:rPr sz="1200" u="none" strike="noStrike" kern="1200" dirty="0" smtClean="0">
                <a:solidFill>
                  <a:schemeClr val="tx1"/>
                </a:solidFill>
                <a:latin typeface="+mn-lt"/>
                <a:ea typeface="ＭＳ Ｐゴシック" pitchFamily="-107" charset="-128"/>
                <a:cs typeface="ＭＳ Ｐゴシック" pitchFamily="-107" charset="-128"/>
              </a:rPr>
            </a:br>
            <a:r>
              <a:rPr sz="1200" u="none" strike="noStrike" kern="1200" dirty="0" smtClean="0">
                <a:solidFill>
                  <a:schemeClr val="tx1"/>
                </a:solidFill>
                <a:latin typeface="+mn-lt"/>
                <a:ea typeface="ＭＳ Ｐゴシック" pitchFamily="-107" charset="-128"/>
                <a:cs typeface="ＭＳ Ｐゴシック" pitchFamily="-107" charset="-128"/>
              </a:rPr>
              <a:t>Read more: </a:t>
            </a:r>
            <a:r>
              <a:rPr sz="1200" u="none" strike="noStrike" kern="1200" dirty="0" smtClean="0">
                <a:solidFill>
                  <a:schemeClr val="tx1"/>
                </a:solidFill>
                <a:latin typeface="+mn-lt"/>
                <a:ea typeface="ＭＳ Ｐゴシック" pitchFamily="-107" charset="-128"/>
                <a:cs typeface="ＭＳ Ｐゴシック" pitchFamily="-107" charset="-128"/>
                <a:hlinkClick r:id="rId3"/>
              </a:rPr>
              <a:t>http://scienceray.com/chemistry/matter-and-its-properties/#ixzz12p5mPzEV</a:t>
            </a:r>
            <a:endParaRPr sz="1200" u="none" strike="noStrike" kern="1200" dirty="0" smtClean="0">
              <a:solidFill>
                <a:schemeClr val="tx1"/>
              </a:solidFill>
              <a:latin typeface="+mn-lt"/>
              <a:ea typeface="ＭＳ Ｐゴシック" pitchFamily="-107" charset="-128"/>
              <a:cs typeface="ＭＳ Ｐゴシック" pitchFamily="-107" charset="-128"/>
            </a:endParaRPr>
          </a:p>
          <a:p>
            <a:pPr marL="0" marR="0" indent="0" algn="l" defTabSz="457200" rtl="0" eaLnBrk="1" fontAlgn="base" latinLnBrk="0" hangingPunct="1">
              <a:lnSpc>
                <a:spcPct val="100000"/>
              </a:lnSpc>
              <a:spcBef>
                <a:spcPct val="30000"/>
              </a:spcBef>
              <a:spcAft>
                <a:spcPct val="0"/>
              </a:spcAft>
              <a:buClrTx/>
              <a:buSzTx/>
              <a:buFontTx/>
              <a:buNone/>
              <a:tabLst/>
              <a:defRPr/>
            </a:pPr>
            <a:endParaRPr sz="1200" u="none" strike="noStrike" kern="1200" dirty="0" smtClean="0">
              <a:solidFill>
                <a:schemeClr val="tx1"/>
              </a:solidFill>
              <a:latin typeface="+mn-lt"/>
              <a:ea typeface="ＭＳ Ｐゴシック" pitchFamily="-107" charset="-128"/>
              <a:cs typeface="ＭＳ Ｐゴシック" pitchFamily="-107" charset="-128"/>
            </a:endParaRPr>
          </a:p>
          <a:p>
            <a:r>
              <a:rPr b="1" dirty="0" smtClean="0"/>
              <a:t>Changing States of Matter</a:t>
            </a:r>
          </a:p>
          <a:p>
            <a:r>
              <a:rPr dirty="0" smtClean="0">
                <a:hlinkClick r:id="rId4"/>
              </a:rPr>
              <a:t>Elements</a:t>
            </a:r>
            <a:r>
              <a:rPr dirty="0" smtClean="0"/>
              <a:t> and compounds can move from one </a:t>
            </a:r>
            <a:r>
              <a:rPr dirty="0" smtClean="0">
                <a:hlinkClick r:id="rId5"/>
              </a:rPr>
              <a:t>physical state</a:t>
            </a:r>
            <a:r>
              <a:rPr dirty="0" smtClean="0"/>
              <a:t> to another and not change. Oxygen (O</a:t>
            </a:r>
            <a:r>
              <a:rPr baseline="-25000" dirty="0" smtClean="0"/>
              <a:t>2</a:t>
            </a:r>
            <a:r>
              <a:rPr dirty="0" smtClean="0"/>
              <a:t>) as a gas still has the same properties as liquid oxygen. The </a:t>
            </a:r>
            <a:r>
              <a:rPr dirty="0" smtClean="0">
                <a:hlinkClick r:id="rId6"/>
              </a:rPr>
              <a:t>liquid</a:t>
            </a:r>
            <a:r>
              <a:rPr dirty="0" smtClean="0"/>
              <a:t> state is colder and denser but the molecules are still the same. Water is another example. The </a:t>
            </a:r>
            <a:r>
              <a:rPr b="1" dirty="0" smtClean="0"/>
              <a:t>compound</a:t>
            </a:r>
            <a:r>
              <a:rPr dirty="0" smtClean="0"/>
              <a:t> water is made up of two hydrogen (H) atoms and one oxygen (O) atom. It has the same molecular structure whether it is a </a:t>
            </a:r>
            <a:r>
              <a:rPr dirty="0" smtClean="0">
                <a:hlinkClick r:id="rId7"/>
              </a:rPr>
              <a:t>gas</a:t>
            </a:r>
            <a:r>
              <a:rPr dirty="0" smtClean="0"/>
              <a:t>, liquid, or </a:t>
            </a:r>
            <a:r>
              <a:rPr dirty="0" smtClean="0">
                <a:hlinkClick r:id="rId8"/>
              </a:rPr>
              <a:t>solid</a:t>
            </a:r>
            <a:r>
              <a:rPr dirty="0" smtClean="0"/>
              <a:t>. Although its physical state may change, its chemical state remains the same. </a:t>
            </a:r>
            <a:br>
              <a:rPr dirty="0" smtClean="0"/>
            </a:br>
            <a:r>
              <a:rPr dirty="0" smtClean="0"/>
              <a:t/>
            </a:r>
            <a:br>
              <a:rPr dirty="0" smtClean="0"/>
            </a:br>
            <a:r>
              <a:rPr dirty="0" smtClean="0"/>
              <a:t>So you ask, "What is a chemical state?" If the formula of water were to change, that would be a </a:t>
            </a:r>
            <a:r>
              <a:rPr b="1" dirty="0" smtClean="0"/>
              <a:t>chemical change</a:t>
            </a:r>
            <a:r>
              <a:rPr dirty="0" smtClean="0"/>
              <a:t>. If you added another oxygen atom, you would make hydrogen peroxide (H</a:t>
            </a:r>
            <a:r>
              <a:rPr baseline="-25000" dirty="0" smtClean="0"/>
              <a:t>2</a:t>
            </a:r>
            <a:r>
              <a:rPr dirty="0" smtClean="0"/>
              <a:t>O</a:t>
            </a:r>
            <a:r>
              <a:rPr baseline="-25000" dirty="0" smtClean="0"/>
              <a:t>2</a:t>
            </a:r>
            <a:r>
              <a:rPr dirty="0" smtClean="0"/>
              <a:t>). Its molecules would not be water anymore. Changing states of matter is about changing densities, pressures, temperatures, and other physical properties. The basic chemical structure does not change. </a:t>
            </a:r>
            <a:br>
              <a:rPr dirty="0" smtClean="0"/>
            </a:br>
            <a:endParaRPr lang="en-US" dirty="0"/>
          </a:p>
        </p:txBody>
      </p:sp>
      <p:sp>
        <p:nvSpPr>
          <p:cNvPr id="4" name="Slide Number Placeholder 3"/>
          <p:cNvSpPr>
            <a:spLocks noGrp="1"/>
          </p:cNvSpPr>
          <p:nvPr>
            <p:ph type="sldNum" sz="quarter" idx="10"/>
          </p:nvPr>
        </p:nvSpPr>
        <p:spPr/>
        <p:txBody>
          <a:bodyPr/>
          <a:lstStyle/>
          <a:p>
            <a:fld id="{C436781C-E269-CF42-AB08-F584AEDBDF52}" type="slidenum">
              <a:rPr lang="en-US" smtClean="0"/>
              <a:pPr/>
              <a:t>29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grpSp>
        <p:nvGrpSpPr>
          <p:cNvPr id="4" name="Group 1026"/>
          <p:cNvGrpSpPr>
            <a:grpSpLocks/>
          </p:cNvGrpSpPr>
          <p:nvPr/>
        </p:nvGrpSpPr>
        <p:grpSpPr bwMode="auto">
          <a:xfrm>
            <a:off x="0" y="2438400"/>
            <a:ext cx="9009063" cy="1052513"/>
            <a:chOff x="0" y="1536"/>
            <a:chExt cx="5675" cy="663"/>
          </a:xfrm>
        </p:grpSpPr>
        <p:grpSp>
          <p:nvGrpSpPr>
            <p:cNvPr id="5" name="Group 1027"/>
            <p:cNvGrpSpPr>
              <a:grpSpLocks/>
            </p:cNvGrpSpPr>
            <p:nvPr/>
          </p:nvGrpSpPr>
          <p:grpSpPr bwMode="auto">
            <a:xfrm>
              <a:off x="185" y="1604"/>
              <a:ext cx="449" cy="299"/>
              <a:chOff x="720" y="336"/>
              <a:chExt cx="624" cy="432"/>
            </a:xfrm>
          </p:grpSpPr>
          <p:sp>
            <p:nvSpPr>
              <p:cNvPr id="12" name="Rectangle 1028"/>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prstTxWarp prst="textNoShape">
                  <a:avLst/>
                </a:prstTxWarp>
              </a:bodyPr>
              <a:lstStyle/>
              <a:p>
                <a:endParaRPr lang="en-US"/>
              </a:p>
            </p:txBody>
          </p:sp>
          <p:sp>
            <p:nvSpPr>
              <p:cNvPr id="13" name="Rectangle 1029"/>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prstTxWarp prst="textNoShape">
                  <a:avLst/>
                </a:prstTxWarp>
              </a:bodyPr>
              <a:lstStyle/>
              <a:p>
                <a:endParaRPr lang="en-US"/>
              </a:p>
            </p:txBody>
          </p:sp>
        </p:grpSp>
        <p:grpSp>
          <p:nvGrpSpPr>
            <p:cNvPr id="6" name="Group 1030"/>
            <p:cNvGrpSpPr>
              <a:grpSpLocks/>
            </p:cNvGrpSpPr>
            <p:nvPr/>
          </p:nvGrpSpPr>
          <p:grpSpPr bwMode="auto">
            <a:xfrm>
              <a:off x="263" y="1870"/>
              <a:ext cx="466" cy="299"/>
              <a:chOff x="912" y="2640"/>
              <a:chExt cx="672" cy="432"/>
            </a:xfrm>
          </p:grpSpPr>
          <p:sp>
            <p:nvSpPr>
              <p:cNvPr id="10" name="Rectangle 1031"/>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prstTxWarp prst="textNoShape">
                  <a:avLst/>
                </a:prstTxWarp>
              </a:bodyPr>
              <a:lstStyle/>
              <a:p>
                <a:endParaRPr lang="en-US"/>
              </a:p>
            </p:txBody>
          </p:sp>
          <p:sp>
            <p:nvSpPr>
              <p:cNvPr id="11" name="Rectangle 1032"/>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prstTxWarp prst="textNoShape">
                  <a:avLst/>
                </a:prstTxWarp>
              </a:bodyPr>
              <a:lstStyle/>
              <a:p>
                <a:endParaRPr lang="en-US"/>
              </a:p>
            </p:txBody>
          </p:sp>
        </p:grpSp>
        <p:sp>
          <p:nvSpPr>
            <p:cNvPr id="7" name="Rectangle 1033"/>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prstTxWarp prst="textNoShape">
                <a:avLst/>
              </a:prstTxWarp>
            </a:bodyPr>
            <a:lstStyle/>
            <a:p>
              <a:endParaRPr lang="en-US"/>
            </a:p>
          </p:txBody>
        </p:sp>
        <p:sp>
          <p:nvSpPr>
            <p:cNvPr id="8" name="Rectangle 1034"/>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prstTxWarp prst="textNoShape">
                <a:avLst/>
              </a:prstTxWarp>
            </a:bodyPr>
            <a:lstStyle/>
            <a:p>
              <a:endParaRPr lang="en-US"/>
            </a:p>
          </p:txBody>
        </p:sp>
        <p:sp>
          <p:nvSpPr>
            <p:cNvPr id="9" name="Rectangle 1035"/>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prstTxWarp prst="textNoShape">
                <a:avLst/>
              </a:prstTxWarp>
            </a:bodyPr>
            <a:lstStyle/>
            <a:p>
              <a:endParaRPr lang="en-US"/>
            </a:p>
          </p:txBody>
        </p:sp>
      </p:grpSp>
      <p:sp>
        <p:nvSpPr>
          <p:cNvPr id="32780" name="Rectangle 1036"/>
          <p:cNvSpPr>
            <a:spLocks noGrp="1" noChangeArrowheads="1"/>
          </p:cNvSpPr>
          <p:nvPr>
            <p:ph type="ctrTitle"/>
          </p:nvPr>
        </p:nvSpPr>
        <p:spPr>
          <a:xfrm>
            <a:off x="990600" y="1828800"/>
            <a:ext cx="7772400" cy="1143000"/>
          </a:xfrm>
        </p:spPr>
        <p:txBody>
          <a:bodyPr/>
          <a:lstStyle>
            <a:lvl1pPr>
              <a:defRPr/>
            </a:lvl1pPr>
          </a:lstStyle>
          <a:p>
            <a:r>
              <a:rPr lang="en-US"/>
              <a:t>Click to edit Master title style</a:t>
            </a:r>
          </a:p>
        </p:txBody>
      </p:sp>
      <p:sp>
        <p:nvSpPr>
          <p:cNvPr id="32781" name="Rectangle 1037"/>
          <p:cNvSpPr>
            <a:spLocks noGrp="1" noChangeArrowheads="1"/>
          </p:cNvSpPr>
          <p:nvPr>
            <p:ph type="subTitle" idx="1"/>
          </p:nvPr>
        </p:nvSpPr>
        <p:spPr>
          <a:xfrm>
            <a:off x="1371600" y="3886200"/>
            <a:ext cx="6400800" cy="1752600"/>
          </a:xfrm>
        </p:spPr>
        <p:txBody>
          <a:bodyPr/>
          <a:lstStyle>
            <a:lvl1pPr marL="0" indent="0" algn="ctr">
              <a:buFont typeface="Wingdings" pitchFamily="-110" charset="2"/>
              <a:buNone/>
              <a:defRPr/>
            </a:lvl1pPr>
          </a:lstStyle>
          <a:p>
            <a:r>
              <a:rPr lang="en-US"/>
              <a:t>Click to edit Master subtitle style</a:t>
            </a:r>
          </a:p>
        </p:txBody>
      </p:sp>
      <p:sp>
        <p:nvSpPr>
          <p:cNvPr id="14" name="Rectangle 1038"/>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endParaRPr lang="en-US"/>
          </a:p>
        </p:txBody>
      </p:sp>
      <p:sp>
        <p:nvSpPr>
          <p:cNvPr id="15" name="Rectangle 1039"/>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endParaRPr lang="en-US"/>
          </a:p>
        </p:txBody>
      </p:sp>
      <p:sp>
        <p:nvSpPr>
          <p:cNvPr id="16" name="Rectangle 1040"/>
          <p:cNvSpPr>
            <a:spLocks noGrp="1" noChangeArrowheads="1"/>
          </p:cNvSpPr>
          <p:nvPr>
            <p:ph type="sldNum" sz="quarter" idx="12"/>
          </p:nvPr>
        </p:nvSpPr>
        <p:spPr>
          <a:xfrm>
            <a:off x="6858000" y="6248400"/>
            <a:ext cx="1905000" cy="457200"/>
          </a:xfrm>
        </p:spPr>
        <p:txBody>
          <a:bodyPr/>
          <a:lstStyle>
            <a:lvl1pPr>
              <a:defRPr>
                <a:solidFill>
                  <a:schemeClr val="bg2"/>
                </a:solidFill>
              </a:defRPr>
            </a:lvl1pPr>
          </a:lstStyle>
          <a:p>
            <a:fld id="{91A5E625-9B19-9649-A94D-3F580B200CEC}"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endParaRPr lang="en-US"/>
          </a:p>
        </p:txBody>
      </p:sp>
      <p:sp>
        <p:nvSpPr>
          <p:cNvPr id="5" name="Rectangle 12"/>
          <p:cNvSpPr>
            <a:spLocks noGrp="1" noChangeArrowheads="1"/>
          </p:cNvSpPr>
          <p:nvPr>
            <p:ph type="ftr" sz="quarter" idx="11"/>
          </p:nvPr>
        </p:nvSpPr>
        <p:spPr>
          <a:ln/>
        </p:spPr>
        <p:txBody>
          <a:bodyPr/>
          <a:lstStyle>
            <a:lvl1pPr>
              <a:defRPr/>
            </a:lvl1pPr>
          </a:lstStyle>
          <a:p>
            <a:endParaRPr lang="en-US"/>
          </a:p>
        </p:txBody>
      </p:sp>
      <p:sp>
        <p:nvSpPr>
          <p:cNvPr id="6" name="Rectangle 13"/>
          <p:cNvSpPr>
            <a:spLocks noGrp="1" noChangeArrowheads="1"/>
          </p:cNvSpPr>
          <p:nvPr>
            <p:ph type="sldNum" sz="quarter" idx="12"/>
          </p:nvPr>
        </p:nvSpPr>
        <p:spPr>
          <a:ln/>
        </p:spPr>
        <p:txBody>
          <a:bodyPr/>
          <a:lstStyle>
            <a:lvl1pPr>
              <a:defRPr/>
            </a:lvl1pPr>
          </a:lstStyle>
          <a:p>
            <a:fld id="{6A0260EE-DA20-A54B-A9DC-05105BD2ACA9}"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617538"/>
            <a:ext cx="1951038" cy="55149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50938" y="617538"/>
            <a:ext cx="5700712" cy="5514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endParaRPr lang="en-US"/>
          </a:p>
        </p:txBody>
      </p:sp>
      <p:sp>
        <p:nvSpPr>
          <p:cNvPr id="5" name="Rectangle 12"/>
          <p:cNvSpPr>
            <a:spLocks noGrp="1" noChangeArrowheads="1"/>
          </p:cNvSpPr>
          <p:nvPr>
            <p:ph type="ftr" sz="quarter" idx="11"/>
          </p:nvPr>
        </p:nvSpPr>
        <p:spPr>
          <a:ln/>
        </p:spPr>
        <p:txBody>
          <a:bodyPr/>
          <a:lstStyle>
            <a:lvl1pPr>
              <a:defRPr/>
            </a:lvl1pPr>
          </a:lstStyle>
          <a:p>
            <a:endParaRPr lang="en-US"/>
          </a:p>
        </p:txBody>
      </p:sp>
      <p:sp>
        <p:nvSpPr>
          <p:cNvPr id="6" name="Rectangle 13"/>
          <p:cNvSpPr>
            <a:spLocks noGrp="1" noChangeArrowheads="1"/>
          </p:cNvSpPr>
          <p:nvPr>
            <p:ph type="sldNum" sz="quarter" idx="12"/>
          </p:nvPr>
        </p:nvSpPr>
        <p:spPr>
          <a:ln/>
        </p:spPr>
        <p:txBody>
          <a:bodyPr/>
          <a:lstStyle>
            <a:lvl1pPr>
              <a:defRPr/>
            </a:lvl1pPr>
          </a:lstStyle>
          <a:p>
            <a:fld id="{10150B44-69D4-DB40-83D9-906E7F798C98}"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1182688" y="2017713"/>
            <a:ext cx="3810000" cy="4114800"/>
          </a:xfrm>
        </p:spPr>
        <p:txBody>
          <a:bodyPr/>
          <a:lstStyle/>
          <a:p>
            <a:pPr lvl="0"/>
            <a:endParaRPr lang="en-US" noProof="0" smtClean="0"/>
          </a:p>
        </p:txBody>
      </p:sp>
      <p:sp>
        <p:nvSpPr>
          <p:cNvPr id="4" name="Text Placeholder 3"/>
          <p:cNvSpPr>
            <a:spLocks noGrp="1"/>
          </p:cNvSpPr>
          <p:nvPr>
            <p:ph type="body" sz="half" idx="2"/>
          </p:nvPr>
        </p:nvSpPr>
        <p:spPr>
          <a:xfrm>
            <a:off x="51450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endParaRPr lang="en-US"/>
          </a:p>
        </p:txBody>
      </p:sp>
      <p:sp>
        <p:nvSpPr>
          <p:cNvPr id="6" name="Rectangle 12"/>
          <p:cNvSpPr>
            <a:spLocks noGrp="1" noChangeArrowheads="1"/>
          </p:cNvSpPr>
          <p:nvPr>
            <p:ph type="ftr" sz="quarter" idx="11"/>
          </p:nvPr>
        </p:nvSpPr>
        <p:spPr>
          <a:ln/>
        </p:spPr>
        <p:txBody>
          <a:bodyPr/>
          <a:lstStyle>
            <a:lvl1pPr>
              <a:defRPr/>
            </a:lvl1pPr>
          </a:lstStyle>
          <a:p>
            <a:endParaRPr lang="en-US"/>
          </a:p>
        </p:txBody>
      </p:sp>
      <p:sp>
        <p:nvSpPr>
          <p:cNvPr id="7" name="Rectangle 13"/>
          <p:cNvSpPr>
            <a:spLocks noGrp="1" noChangeArrowheads="1"/>
          </p:cNvSpPr>
          <p:nvPr>
            <p:ph type="sldNum" sz="quarter" idx="12"/>
          </p:nvPr>
        </p:nvSpPr>
        <p:spPr>
          <a:ln/>
        </p:spPr>
        <p:txBody>
          <a:bodyPr/>
          <a:lstStyle>
            <a:lvl1pPr>
              <a:defRPr/>
            </a:lvl1pPr>
          </a:lstStyle>
          <a:p>
            <a:fld id="{3DBA9DF5-3A7C-DF4D-B490-DB6852EA7633}"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450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endParaRPr lang="en-US"/>
          </a:p>
        </p:txBody>
      </p:sp>
      <p:sp>
        <p:nvSpPr>
          <p:cNvPr id="6" name="Rectangle 12"/>
          <p:cNvSpPr>
            <a:spLocks noGrp="1" noChangeArrowheads="1"/>
          </p:cNvSpPr>
          <p:nvPr>
            <p:ph type="ftr" sz="quarter" idx="11"/>
          </p:nvPr>
        </p:nvSpPr>
        <p:spPr>
          <a:ln/>
        </p:spPr>
        <p:txBody>
          <a:bodyPr/>
          <a:lstStyle>
            <a:lvl1pPr>
              <a:defRPr/>
            </a:lvl1pPr>
          </a:lstStyle>
          <a:p>
            <a:endParaRPr lang="en-US"/>
          </a:p>
        </p:txBody>
      </p:sp>
      <p:sp>
        <p:nvSpPr>
          <p:cNvPr id="7" name="Rectangle 13"/>
          <p:cNvSpPr>
            <a:spLocks noGrp="1" noChangeArrowheads="1"/>
          </p:cNvSpPr>
          <p:nvPr>
            <p:ph type="sldNum" sz="quarter" idx="12"/>
          </p:nvPr>
        </p:nvSpPr>
        <p:spPr>
          <a:ln/>
        </p:spPr>
        <p:txBody>
          <a:bodyPr/>
          <a:lstStyle>
            <a:lvl1pPr>
              <a:defRPr/>
            </a:lvl1pPr>
          </a:lstStyle>
          <a:p>
            <a:fld id="{18A2CAB0-2768-F541-83A8-A2A3585FA6A0}"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3037"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5145088" y="2017713"/>
            <a:ext cx="3810000" cy="4114800"/>
          </a:xfrm>
        </p:spPr>
        <p:txBody>
          <a:bodyPr/>
          <a:lstStyle/>
          <a:p>
            <a:pPr lvl="0"/>
            <a:endParaRPr lang="en-US" noProof="0" smtClean="0"/>
          </a:p>
        </p:txBody>
      </p:sp>
      <p:sp>
        <p:nvSpPr>
          <p:cNvPr id="5" name="Rectangle 11"/>
          <p:cNvSpPr>
            <a:spLocks noGrp="1" noChangeArrowheads="1"/>
          </p:cNvSpPr>
          <p:nvPr>
            <p:ph type="dt" sz="half" idx="10"/>
          </p:nvPr>
        </p:nvSpPr>
        <p:spPr>
          <a:ln/>
        </p:spPr>
        <p:txBody>
          <a:bodyPr/>
          <a:lstStyle>
            <a:lvl1pPr>
              <a:defRPr/>
            </a:lvl1pPr>
          </a:lstStyle>
          <a:p>
            <a:endParaRPr lang="en-US"/>
          </a:p>
        </p:txBody>
      </p:sp>
      <p:sp>
        <p:nvSpPr>
          <p:cNvPr id="6" name="Rectangle 12"/>
          <p:cNvSpPr>
            <a:spLocks noGrp="1" noChangeArrowheads="1"/>
          </p:cNvSpPr>
          <p:nvPr>
            <p:ph type="ftr" sz="quarter" idx="11"/>
          </p:nvPr>
        </p:nvSpPr>
        <p:spPr>
          <a:ln/>
        </p:spPr>
        <p:txBody>
          <a:bodyPr/>
          <a:lstStyle>
            <a:lvl1pPr>
              <a:defRPr/>
            </a:lvl1pPr>
          </a:lstStyle>
          <a:p>
            <a:endParaRPr lang="en-US"/>
          </a:p>
        </p:txBody>
      </p:sp>
      <p:sp>
        <p:nvSpPr>
          <p:cNvPr id="7" name="Rectangle 13"/>
          <p:cNvSpPr>
            <a:spLocks noGrp="1" noChangeArrowheads="1"/>
          </p:cNvSpPr>
          <p:nvPr>
            <p:ph type="sldNum" sz="quarter" idx="12"/>
          </p:nvPr>
        </p:nvSpPr>
        <p:spPr>
          <a:ln/>
        </p:spPr>
        <p:txBody>
          <a:bodyPr/>
          <a:lstStyle>
            <a:lvl1pPr>
              <a:defRPr/>
            </a:lvl1pPr>
          </a:lstStyle>
          <a:p>
            <a:fld id="{CEE4CEDB-37A0-6D4B-B319-51E484A22EBA}"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1"/>
          <p:cNvSpPr>
            <a:spLocks noGrp="1" noChangeArrowheads="1"/>
          </p:cNvSpPr>
          <p:nvPr>
            <p:ph type="dt" sz="half" idx="10"/>
          </p:nvPr>
        </p:nvSpPr>
        <p:spPr>
          <a:ln/>
        </p:spPr>
        <p:txBody>
          <a:bodyPr/>
          <a:lstStyle>
            <a:lvl1pPr>
              <a:defRPr/>
            </a:lvl1pPr>
          </a:lstStyle>
          <a:p>
            <a:endParaRPr lang="en-US"/>
          </a:p>
        </p:txBody>
      </p:sp>
      <p:sp>
        <p:nvSpPr>
          <p:cNvPr id="5" name="Rectangle 12"/>
          <p:cNvSpPr>
            <a:spLocks noGrp="1" noChangeArrowheads="1"/>
          </p:cNvSpPr>
          <p:nvPr>
            <p:ph type="ftr" sz="quarter" idx="11"/>
          </p:nvPr>
        </p:nvSpPr>
        <p:spPr>
          <a:ln/>
        </p:spPr>
        <p:txBody>
          <a:bodyPr/>
          <a:lstStyle>
            <a:lvl1pPr>
              <a:defRPr/>
            </a:lvl1pPr>
          </a:lstStyle>
          <a:p>
            <a:endParaRPr lang="en-US"/>
          </a:p>
        </p:txBody>
      </p:sp>
      <p:sp>
        <p:nvSpPr>
          <p:cNvPr id="6" name="Rectangle 13"/>
          <p:cNvSpPr>
            <a:spLocks noGrp="1" noChangeArrowheads="1"/>
          </p:cNvSpPr>
          <p:nvPr>
            <p:ph type="sldNum" sz="quarter" idx="12"/>
          </p:nvPr>
        </p:nvSpPr>
        <p:spPr>
          <a:ln/>
        </p:spPr>
        <p:txBody>
          <a:bodyPr/>
          <a:lstStyle>
            <a:lvl1pPr>
              <a:defRPr/>
            </a:lvl1pPr>
          </a:lstStyle>
          <a:p>
            <a:fld id="{886CA304-BE5A-D646-AF64-7B7355AEFEB5}"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dt" sz="half" idx="10"/>
          </p:nvPr>
        </p:nvSpPr>
        <p:spPr>
          <a:ln/>
        </p:spPr>
        <p:txBody>
          <a:bodyPr/>
          <a:lstStyle>
            <a:lvl1pPr>
              <a:defRPr/>
            </a:lvl1pPr>
          </a:lstStyle>
          <a:p>
            <a:endParaRPr lang="en-US"/>
          </a:p>
        </p:txBody>
      </p:sp>
      <p:sp>
        <p:nvSpPr>
          <p:cNvPr id="5" name="Rectangle 12"/>
          <p:cNvSpPr>
            <a:spLocks noGrp="1" noChangeArrowheads="1"/>
          </p:cNvSpPr>
          <p:nvPr>
            <p:ph type="ftr" sz="quarter" idx="11"/>
          </p:nvPr>
        </p:nvSpPr>
        <p:spPr>
          <a:ln/>
        </p:spPr>
        <p:txBody>
          <a:bodyPr/>
          <a:lstStyle>
            <a:lvl1pPr>
              <a:defRPr/>
            </a:lvl1pPr>
          </a:lstStyle>
          <a:p>
            <a:endParaRPr lang="en-US"/>
          </a:p>
        </p:txBody>
      </p:sp>
      <p:sp>
        <p:nvSpPr>
          <p:cNvPr id="6" name="Rectangle 13"/>
          <p:cNvSpPr>
            <a:spLocks noGrp="1" noChangeArrowheads="1"/>
          </p:cNvSpPr>
          <p:nvPr>
            <p:ph type="sldNum" sz="quarter" idx="12"/>
          </p:nvPr>
        </p:nvSpPr>
        <p:spPr>
          <a:ln/>
        </p:spPr>
        <p:txBody>
          <a:bodyPr/>
          <a:lstStyle>
            <a:lvl1pPr>
              <a:defRPr/>
            </a:lvl1pPr>
          </a:lstStyle>
          <a:p>
            <a:fld id="{FF16A3F8-CCA5-5443-A785-2CE8716FD761}"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1"/>
          <p:cNvSpPr>
            <a:spLocks noGrp="1" noChangeArrowheads="1"/>
          </p:cNvSpPr>
          <p:nvPr>
            <p:ph type="dt" sz="half" idx="10"/>
          </p:nvPr>
        </p:nvSpPr>
        <p:spPr>
          <a:ln/>
        </p:spPr>
        <p:txBody>
          <a:bodyPr/>
          <a:lstStyle>
            <a:lvl1pPr>
              <a:defRPr/>
            </a:lvl1pPr>
          </a:lstStyle>
          <a:p>
            <a:endParaRPr lang="en-US"/>
          </a:p>
        </p:txBody>
      </p:sp>
      <p:sp>
        <p:nvSpPr>
          <p:cNvPr id="6" name="Rectangle 12"/>
          <p:cNvSpPr>
            <a:spLocks noGrp="1" noChangeArrowheads="1"/>
          </p:cNvSpPr>
          <p:nvPr>
            <p:ph type="ftr" sz="quarter" idx="11"/>
          </p:nvPr>
        </p:nvSpPr>
        <p:spPr>
          <a:ln/>
        </p:spPr>
        <p:txBody>
          <a:bodyPr/>
          <a:lstStyle>
            <a:lvl1pPr>
              <a:defRPr/>
            </a:lvl1pPr>
          </a:lstStyle>
          <a:p>
            <a:endParaRPr lang="en-US"/>
          </a:p>
        </p:txBody>
      </p:sp>
      <p:sp>
        <p:nvSpPr>
          <p:cNvPr id="7" name="Rectangle 13"/>
          <p:cNvSpPr>
            <a:spLocks noGrp="1" noChangeArrowheads="1"/>
          </p:cNvSpPr>
          <p:nvPr>
            <p:ph type="sldNum" sz="quarter" idx="12"/>
          </p:nvPr>
        </p:nvSpPr>
        <p:spPr>
          <a:ln/>
        </p:spPr>
        <p:txBody>
          <a:bodyPr/>
          <a:lstStyle>
            <a:lvl1pPr>
              <a:defRPr/>
            </a:lvl1pPr>
          </a:lstStyle>
          <a:p>
            <a:fld id="{EE45B701-C075-1B45-9362-359426E8DFD4}"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1"/>
          <p:cNvSpPr>
            <a:spLocks noGrp="1" noChangeArrowheads="1"/>
          </p:cNvSpPr>
          <p:nvPr>
            <p:ph type="dt" sz="half" idx="10"/>
          </p:nvPr>
        </p:nvSpPr>
        <p:spPr>
          <a:ln/>
        </p:spPr>
        <p:txBody>
          <a:bodyPr/>
          <a:lstStyle>
            <a:lvl1pPr>
              <a:defRPr/>
            </a:lvl1pPr>
          </a:lstStyle>
          <a:p>
            <a:endParaRPr lang="en-US"/>
          </a:p>
        </p:txBody>
      </p:sp>
      <p:sp>
        <p:nvSpPr>
          <p:cNvPr id="8" name="Rectangle 12"/>
          <p:cNvSpPr>
            <a:spLocks noGrp="1" noChangeArrowheads="1"/>
          </p:cNvSpPr>
          <p:nvPr>
            <p:ph type="ftr" sz="quarter" idx="11"/>
          </p:nvPr>
        </p:nvSpPr>
        <p:spPr>
          <a:ln/>
        </p:spPr>
        <p:txBody>
          <a:bodyPr/>
          <a:lstStyle>
            <a:lvl1pPr>
              <a:defRPr/>
            </a:lvl1pPr>
          </a:lstStyle>
          <a:p>
            <a:endParaRPr lang="en-US"/>
          </a:p>
        </p:txBody>
      </p:sp>
      <p:sp>
        <p:nvSpPr>
          <p:cNvPr id="9" name="Rectangle 13"/>
          <p:cNvSpPr>
            <a:spLocks noGrp="1" noChangeArrowheads="1"/>
          </p:cNvSpPr>
          <p:nvPr>
            <p:ph type="sldNum" sz="quarter" idx="12"/>
          </p:nvPr>
        </p:nvSpPr>
        <p:spPr>
          <a:ln/>
        </p:spPr>
        <p:txBody>
          <a:bodyPr/>
          <a:lstStyle>
            <a:lvl1pPr>
              <a:defRPr/>
            </a:lvl1pPr>
          </a:lstStyle>
          <a:p>
            <a:fld id="{72042799-910A-1343-9BB9-06F92E67907C}"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1"/>
          <p:cNvSpPr>
            <a:spLocks noGrp="1" noChangeArrowheads="1"/>
          </p:cNvSpPr>
          <p:nvPr>
            <p:ph type="dt" sz="half" idx="10"/>
          </p:nvPr>
        </p:nvSpPr>
        <p:spPr>
          <a:ln/>
        </p:spPr>
        <p:txBody>
          <a:bodyPr/>
          <a:lstStyle>
            <a:lvl1pPr>
              <a:defRPr/>
            </a:lvl1pPr>
          </a:lstStyle>
          <a:p>
            <a:endParaRPr lang="en-US"/>
          </a:p>
        </p:txBody>
      </p:sp>
      <p:sp>
        <p:nvSpPr>
          <p:cNvPr id="4" name="Rectangle 12"/>
          <p:cNvSpPr>
            <a:spLocks noGrp="1" noChangeArrowheads="1"/>
          </p:cNvSpPr>
          <p:nvPr>
            <p:ph type="ftr" sz="quarter" idx="11"/>
          </p:nvPr>
        </p:nvSpPr>
        <p:spPr>
          <a:ln/>
        </p:spPr>
        <p:txBody>
          <a:bodyPr/>
          <a:lstStyle>
            <a:lvl1pPr>
              <a:defRPr/>
            </a:lvl1pPr>
          </a:lstStyle>
          <a:p>
            <a:endParaRPr lang="en-US"/>
          </a:p>
        </p:txBody>
      </p:sp>
      <p:sp>
        <p:nvSpPr>
          <p:cNvPr id="5" name="Rectangle 13"/>
          <p:cNvSpPr>
            <a:spLocks noGrp="1" noChangeArrowheads="1"/>
          </p:cNvSpPr>
          <p:nvPr>
            <p:ph type="sldNum" sz="quarter" idx="12"/>
          </p:nvPr>
        </p:nvSpPr>
        <p:spPr>
          <a:ln/>
        </p:spPr>
        <p:txBody>
          <a:bodyPr/>
          <a:lstStyle>
            <a:lvl1pPr>
              <a:defRPr/>
            </a:lvl1pPr>
          </a:lstStyle>
          <a:p>
            <a:fld id="{DB87A15B-3209-0E45-9317-87FD60EB1890}"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endParaRPr lang="en-US"/>
          </a:p>
        </p:txBody>
      </p:sp>
      <p:sp>
        <p:nvSpPr>
          <p:cNvPr id="3" name="Rectangle 12"/>
          <p:cNvSpPr>
            <a:spLocks noGrp="1" noChangeArrowheads="1"/>
          </p:cNvSpPr>
          <p:nvPr>
            <p:ph type="ftr" sz="quarter" idx="11"/>
          </p:nvPr>
        </p:nvSpPr>
        <p:spPr>
          <a:ln/>
        </p:spPr>
        <p:txBody>
          <a:bodyPr/>
          <a:lstStyle>
            <a:lvl1pPr>
              <a:defRPr/>
            </a:lvl1pPr>
          </a:lstStyle>
          <a:p>
            <a:endParaRPr lang="en-US"/>
          </a:p>
        </p:txBody>
      </p:sp>
      <p:sp>
        <p:nvSpPr>
          <p:cNvPr id="4" name="Rectangle 13"/>
          <p:cNvSpPr>
            <a:spLocks noGrp="1" noChangeArrowheads="1"/>
          </p:cNvSpPr>
          <p:nvPr>
            <p:ph type="sldNum" sz="quarter" idx="12"/>
          </p:nvPr>
        </p:nvSpPr>
        <p:spPr>
          <a:ln/>
        </p:spPr>
        <p:txBody>
          <a:bodyPr/>
          <a:lstStyle>
            <a:lvl1pPr>
              <a:defRPr/>
            </a:lvl1pPr>
          </a:lstStyle>
          <a:p>
            <a:fld id="{B75BDC91-31C5-6549-A5CB-E50874F71A7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endParaRPr lang="en-US"/>
          </a:p>
        </p:txBody>
      </p:sp>
      <p:sp>
        <p:nvSpPr>
          <p:cNvPr id="6" name="Rectangle 12"/>
          <p:cNvSpPr>
            <a:spLocks noGrp="1" noChangeArrowheads="1"/>
          </p:cNvSpPr>
          <p:nvPr>
            <p:ph type="ftr" sz="quarter" idx="11"/>
          </p:nvPr>
        </p:nvSpPr>
        <p:spPr>
          <a:ln/>
        </p:spPr>
        <p:txBody>
          <a:bodyPr/>
          <a:lstStyle>
            <a:lvl1pPr>
              <a:defRPr/>
            </a:lvl1pPr>
          </a:lstStyle>
          <a:p>
            <a:endParaRPr lang="en-US"/>
          </a:p>
        </p:txBody>
      </p:sp>
      <p:sp>
        <p:nvSpPr>
          <p:cNvPr id="7" name="Rectangle 13"/>
          <p:cNvSpPr>
            <a:spLocks noGrp="1" noChangeArrowheads="1"/>
          </p:cNvSpPr>
          <p:nvPr>
            <p:ph type="sldNum" sz="quarter" idx="12"/>
          </p:nvPr>
        </p:nvSpPr>
        <p:spPr>
          <a:ln/>
        </p:spPr>
        <p:txBody>
          <a:bodyPr/>
          <a:lstStyle>
            <a:lvl1pPr>
              <a:defRPr/>
            </a:lvl1pPr>
          </a:lstStyle>
          <a:p>
            <a:fld id="{231EA380-972D-6C43-90C2-75F42E238643}"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endParaRPr lang="en-US"/>
          </a:p>
        </p:txBody>
      </p:sp>
      <p:sp>
        <p:nvSpPr>
          <p:cNvPr id="6" name="Rectangle 12"/>
          <p:cNvSpPr>
            <a:spLocks noGrp="1" noChangeArrowheads="1"/>
          </p:cNvSpPr>
          <p:nvPr>
            <p:ph type="ftr" sz="quarter" idx="11"/>
          </p:nvPr>
        </p:nvSpPr>
        <p:spPr>
          <a:ln/>
        </p:spPr>
        <p:txBody>
          <a:bodyPr/>
          <a:lstStyle>
            <a:lvl1pPr>
              <a:defRPr/>
            </a:lvl1pPr>
          </a:lstStyle>
          <a:p>
            <a:endParaRPr lang="en-US"/>
          </a:p>
        </p:txBody>
      </p:sp>
      <p:sp>
        <p:nvSpPr>
          <p:cNvPr id="7" name="Rectangle 13"/>
          <p:cNvSpPr>
            <a:spLocks noGrp="1" noChangeArrowheads="1"/>
          </p:cNvSpPr>
          <p:nvPr>
            <p:ph type="sldNum" sz="quarter" idx="12"/>
          </p:nvPr>
        </p:nvSpPr>
        <p:spPr>
          <a:ln/>
        </p:spPr>
        <p:txBody>
          <a:bodyPr/>
          <a:lstStyle>
            <a:lvl1pPr>
              <a:defRPr/>
            </a:lvl1pPr>
          </a:lstStyle>
          <a:p>
            <a:fld id="{12BB0396-F501-FD49-A212-7E9ECCCA4EB3}"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prstTxWarp prst="textNoShape">
              <a:avLst/>
            </a:prstTxWarp>
          </a:bodyPr>
          <a:lstStyle/>
          <a:p>
            <a:pPr algn="ctr"/>
            <a:endParaRPr kumimoji="1" lang="en-US" b="0"/>
          </a:p>
        </p:txBody>
      </p:sp>
      <p:sp>
        <p:nvSpPr>
          <p:cNvPr id="31747"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prstTxWarp prst="textNoShape">
              <a:avLst/>
            </a:prstTxWarp>
          </a:bodyPr>
          <a:lstStyle/>
          <a:p>
            <a:pPr algn="ctr"/>
            <a:endParaRPr kumimoji="1" lang="en-US" b="0"/>
          </a:p>
        </p:txBody>
      </p:sp>
      <p:sp>
        <p:nvSpPr>
          <p:cNvPr id="31748"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prstTxWarp prst="textNoShape">
              <a:avLst/>
            </a:prstTxWarp>
          </a:bodyPr>
          <a:lstStyle/>
          <a:p>
            <a:pPr algn="ctr"/>
            <a:endParaRPr kumimoji="1" lang="en-US" b="0"/>
          </a:p>
        </p:txBody>
      </p:sp>
      <p:sp>
        <p:nvSpPr>
          <p:cNvPr id="31749"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prstTxWarp prst="textNoShape">
              <a:avLst/>
            </a:prstTxWarp>
          </a:bodyPr>
          <a:lstStyle/>
          <a:p>
            <a:pPr algn="ctr"/>
            <a:endParaRPr kumimoji="1" lang="en-US" b="0"/>
          </a:p>
        </p:txBody>
      </p:sp>
      <p:sp>
        <p:nvSpPr>
          <p:cNvPr id="31750"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prstTxWarp prst="textNoShape">
              <a:avLst/>
            </a:prstTxWarp>
          </a:bodyPr>
          <a:lstStyle/>
          <a:p>
            <a:pPr algn="ctr"/>
            <a:endParaRPr kumimoji="1" lang="en-US" b="0"/>
          </a:p>
        </p:txBody>
      </p:sp>
      <p:sp>
        <p:nvSpPr>
          <p:cNvPr id="31751"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prstTxWarp prst="textNoShape">
              <a:avLst/>
            </a:prstTxWarp>
          </a:bodyPr>
          <a:lstStyle/>
          <a:p>
            <a:pPr algn="ctr"/>
            <a:endParaRPr kumimoji="1" lang="en-US" b="0"/>
          </a:p>
        </p:txBody>
      </p:sp>
      <p:sp>
        <p:nvSpPr>
          <p:cNvPr id="31752"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prstTxWarp prst="textNoShape">
              <a:avLst/>
            </a:prstTxWarp>
          </a:bodyPr>
          <a:lstStyle/>
          <a:p>
            <a:pPr algn="ctr"/>
            <a:endParaRPr kumimoji="1" lang="en-US" b="0"/>
          </a:p>
        </p:txBody>
      </p:sp>
      <p:sp>
        <p:nvSpPr>
          <p:cNvPr id="1033" name="Rectangle 9"/>
          <p:cNvSpPr>
            <a:spLocks noGrp="1" noChangeArrowheads="1"/>
          </p:cNvSpPr>
          <p:nvPr>
            <p:ph type="title"/>
          </p:nvPr>
        </p:nvSpPr>
        <p:spPr bwMode="auto">
          <a:xfrm>
            <a:off x="1150938" y="617538"/>
            <a:ext cx="7793037"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a:t>Click to edit Master title style</a:t>
            </a:r>
          </a:p>
        </p:txBody>
      </p:sp>
      <p:sp>
        <p:nvSpPr>
          <p:cNvPr id="1034"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1755" name="Rectangle 11"/>
          <p:cNvSpPr>
            <a:spLocks noGrp="1" noChangeArrowheads="1"/>
          </p:cNvSpPr>
          <p:nvPr>
            <p:ph type="dt" sz="half" idx="2"/>
          </p:nvPr>
        </p:nvSpPr>
        <p:spPr bwMode="auto">
          <a:xfrm>
            <a:off x="9144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b="0"/>
            </a:lvl1pPr>
          </a:lstStyle>
          <a:p>
            <a:endParaRPr lang="en-US"/>
          </a:p>
        </p:txBody>
      </p:sp>
      <p:sp>
        <p:nvSpPr>
          <p:cNvPr id="31756" name="Rectangle 12"/>
          <p:cNvSpPr>
            <a:spLocks noGrp="1" noChangeArrowheads="1"/>
          </p:cNvSpPr>
          <p:nvPr>
            <p:ph type="ftr" sz="quarter" idx="3"/>
          </p:nvPr>
        </p:nvSpPr>
        <p:spPr bwMode="auto">
          <a:xfrm>
            <a:off x="3352800" y="63246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b="0"/>
            </a:lvl1pPr>
          </a:lstStyle>
          <a:p>
            <a:endParaRPr lang="en-US"/>
          </a:p>
        </p:txBody>
      </p:sp>
      <p:sp>
        <p:nvSpPr>
          <p:cNvPr id="31757" name="Rectangle 13"/>
          <p:cNvSpPr>
            <a:spLocks noGrp="1" noChangeArrowheads="1"/>
          </p:cNvSpPr>
          <p:nvPr>
            <p:ph type="sldNum" sz="quarter" idx="4"/>
          </p:nvPr>
        </p:nvSpPr>
        <p:spPr bwMode="auto">
          <a:xfrm>
            <a:off x="6781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b="0"/>
            </a:lvl1pPr>
          </a:lstStyle>
          <a:p>
            <a:fld id="{956BC051-AFE8-6E4E-92A8-BB3DD29B0E5A}" type="slidenum">
              <a:rPr lang="en-US"/>
              <a:pPr/>
              <a:t>‹#›</a:t>
            </a:fld>
            <a:endParaRPr lang="en-US"/>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 r:id="rId12"/>
    <p:sldLayoutId r:id="rId13"/>
    <p:sldLayoutId r:id="rId14"/>
  </p:sldLayoutIdLst>
  <p:txStyles>
    <p:titleStyle>
      <a:lvl1pPr algn="l" rtl="0" eaLnBrk="0" fontAlgn="base" hangingPunct="0">
        <a:spcBef>
          <a:spcPct val="0"/>
        </a:spcBef>
        <a:spcAft>
          <a:spcPct val="0"/>
        </a:spcAft>
        <a:defRPr sz="4400">
          <a:solidFill>
            <a:schemeClr val="tx2"/>
          </a:solidFill>
          <a:latin typeface="+mj-lt"/>
          <a:ea typeface="ＭＳ Ｐゴシック" pitchFamily="-107" charset="-128"/>
          <a:cs typeface="ＭＳ Ｐゴシック" pitchFamily="-107" charset="-128"/>
        </a:defRPr>
      </a:lvl1pPr>
      <a:lvl2pPr algn="l" rtl="0" eaLnBrk="0" fontAlgn="base" hangingPunct="0">
        <a:spcBef>
          <a:spcPct val="0"/>
        </a:spcBef>
        <a:spcAft>
          <a:spcPct val="0"/>
        </a:spcAft>
        <a:defRPr sz="4400">
          <a:solidFill>
            <a:schemeClr val="tx2"/>
          </a:solidFill>
          <a:latin typeface="Tahoma" pitchFamily="-110" charset="0"/>
          <a:ea typeface="ＭＳ Ｐゴシック" pitchFamily="-107" charset="-128"/>
          <a:cs typeface="ＭＳ Ｐゴシック" pitchFamily="-107" charset="-128"/>
        </a:defRPr>
      </a:lvl2pPr>
      <a:lvl3pPr algn="l" rtl="0" eaLnBrk="0" fontAlgn="base" hangingPunct="0">
        <a:spcBef>
          <a:spcPct val="0"/>
        </a:spcBef>
        <a:spcAft>
          <a:spcPct val="0"/>
        </a:spcAft>
        <a:defRPr sz="4400">
          <a:solidFill>
            <a:schemeClr val="tx2"/>
          </a:solidFill>
          <a:latin typeface="Tahoma" pitchFamily="-110" charset="0"/>
          <a:ea typeface="ＭＳ Ｐゴシック" pitchFamily="-107" charset="-128"/>
          <a:cs typeface="ＭＳ Ｐゴシック" pitchFamily="-107" charset="-128"/>
        </a:defRPr>
      </a:lvl3pPr>
      <a:lvl4pPr algn="l" rtl="0" eaLnBrk="0" fontAlgn="base" hangingPunct="0">
        <a:spcBef>
          <a:spcPct val="0"/>
        </a:spcBef>
        <a:spcAft>
          <a:spcPct val="0"/>
        </a:spcAft>
        <a:defRPr sz="4400">
          <a:solidFill>
            <a:schemeClr val="tx2"/>
          </a:solidFill>
          <a:latin typeface="Tahoma" pitchFamily="-110" charset="0"/>
          <a:ea typeface="ＭＳ Ｐゴシック" pitchFamily="-107" charset="-128"/>
          <a:cs typeface="ＭＳ Ｐゴシック" pitchFamily="-107" charset="-128"/>
        </a:defRPr>
      </a:lvl4pPr>
      <a:lvl5pPr algn="l" rtl="0" eaLnBrk="0" fontAlgn="base" hangingPunct="0">
        <a:spcBef>
          <a:spcPct val="0"/>
        </a:spcBef>
        <a:spcAft>
          <a:spcPct val="0"/>
        </a:spcAft>
        <a:defRPr sz="4400">
          <a:solidFill>
            <a:schemeClr val="tx2"/>
          </a:solidFill>
          <a:latin typeface="Tahoma" pitchFamily="-110" charset="0"/>
          <a:ea typeface="ＭＳ Ｐゴシック" pitchFamily="-107" charset="-128"/>
          <a:cs typeface="ＭＳ Ｐゴシック" pitchFamily="-107" charset="-128"/>
        </a:defRPr>
      </a:lvl5pPr>
      <a:lvl6pPr marL="457200" algn="l" rtl="0" fontAlgn="base">
        <a:spcBef>
          <a:spcPct val="0"/>
        </a:spcBef>
        <a:spcAft>
          <a:spcPct val="0"/>
        </a:spcAft>
        <a:defRPr sz="4400">
          <a:solidFill>
            <a:schemeClr val="tx2"/>
          </a:solidFill>
          <a:latin typeface="Tahoma" pitchFamily="-110" charset="0"/>
        </a:defRPr>
      </a:lvl6pPr>
      <a:lvl7pPr marL="914400" algn="l" rtl="0" fontAlgn="base">
        <a:spcBef>
          <a:spcPct val="0"/>
        </a:spcBef>
        <a:spcAft>
          <a:spcPct val="0"/>
        </a:spcAft>
        <a:defRPr sz="4400">
          <a:solidFill>
            <a:schemeClr val="tx2"/>
          </a:solidFill>
          <a:latin typeface="Tahoma" pitchFamily="-110" charset="0"/>
        </a:defRPr>
      </a:lvl7pPr>
      <a:lvl8pPr marL="1371600" algn="l" rtl="0" fontAlgn="base">
        <a:spcBef>
          <a:spcPct val="0"/>
        </a:spcBef>
        <a:spcAft>
          <a:spcPct val="0"/>
        </a:spcAft>
        <a:defRPr sz="4400">
          <a:solidFill>
            <a:schemeClr val="tx2"/>
          </a:solidFill>
          <a:latin typeface="Tahoma" pitchFamily="-110" charset="0"/>
        </a:defRPr>
      </a:lvl8pPr>
      <a:lvl9pPr marL="1828800" algn="l" rtl="0" fontAlgn="base">
        <a:spcBef>
          <a:spcPct val="0"/>
        </a:spcBef>
        <a:spcAft>
          <a:spcPct val="0"/>
        </a:spcAft>
        <a:defRPr sz="4400">
          <a:solidFill>
            <a:schemeClr val="tx2"/>
          </a:solidFill>
          <a:latin typeface="Tahoma" pitchFamily="-110"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107" charset="2"/>
        <a:buChar char="n"/>
        <a:defRPr sz="3200">
          <a:solidFill>
            <a:schemeClr val="tx1"/>
          </a:solidFill>
          <a:latin typeface="+mn-lt"/>
          <a:ea typeface="ＭＳ Ｐゴシック" pitchFamily="-107" charset="-128"/>
          <a:cs typeface="ＭＳ Ｐゴシック" pitchFamily="-107" charset="-128"/>
        </a:defRPr>
      </a:lvl1pPr>
      <a:lvl2pPr marL="742950" indent="-285750" algn="l" rtl="0" eaLnBrk="0" fontAlgn="base" hangingPunct="0">
        <a:spcBef>
          <a:spcPct val="20000"/>
        </a:spcBef>
        <a:spcAft>
          <a:spcPct val="0"/>
        </a:spcAft>
        <a:buClr>
          <a:schemeClr val="hlink"/>
        </a:buClr>
        <a:buSzPct val="55000"/>
        <a:buFont typeface="Wingdings" pitchFamily="-107" charset="2"/>
        <a:buChar char="n"/>
        <a:defRPr sz="2800">
          <a:solidFill>
            <a:schemeClr val="tx1"/>
          </a:solidFill>
          <a:latin typeface="+mn-lt"/>
          <a:ea typeface="ＭＳ Ｐゴシック" pitchFamily="-110" charset="-128"/>
        </a:defRPr>
      </a:lvl2pPr>
      <a:lvl3pPr marL="1143000" indent="-228600" algn="l" rtl="0" eaLnBrk="0" fontAlgn="base" hangingPunct="0">
        <a:spcBef>
          <a:spcPct val="20000"/>
        </a:spcBef>
        <a:spcAft>
          <a:spcPct val="0"/>
        </a:spcAft>
        <a:buClr>
          <a:schemeClr val="folHlink"/>
        </a:buClr>
        <a:buSzPct val="50000"/>
        <a:buFont typeface="Wingdings" pitchFamily="-107" charset="2"/>
        <a:buChar char="n"/>
        <a:defRPr sz="2400">
          <a:solidFill>
            <a:schemeClr val="tx1"/>
          </a:solidFill>
          <a:latin typeface="+mn-lt"/>
          <a:ea typeface="ＭＳ Ｐゴシック" pitchFamily="-110" charset="-128"/>
        </a:defRPr>
      </a:lvl3pPr>
      <a:lvl4pPr marL="1600200" indent="-228600" algn="l" rtl="0" eaLnBrk="0" fontAlgn="base" hangingPunct="0">
        <a:spcBef>
          <a:spcPct val="20000"/>
        </a:spcBef>
        <a:spcAft>
          <a:spcPct val="0"/>
        </a:spcAft>
        <a:buClr>
          <a:schemeClr val="accent2"/>
        </a:buClr>
        <a:buSzPct val="55000"/>
        <a:buFont typeface="Wingdings" pitchFamily="-107" charset="2"/>
        <a:buChar char="n"/>
        <a:defRPr sz="2000">
          <a:solidFill>
            <a:schemeClr val="tx1"/>
          </a:solidFill>
          <a:latin typeface="+mn-lt"/>
          <a:ea typeface="ＭＳ Ｐゴシック" pitchFamily="-110" charset="-128"/>
        </a:defRPr>
      </a:lvl4pPr>
      <a:lvl5pPr marL="2057400" indent="-228600" algn="l" rtl="0" eaLnBrk="0" fontAlgn="base" hangingPunct="0">
        <a:spcBef>
          <a:spcPct val="20000"/>
        </a:spcBef>
        <a:spcAft>
          <a:spcPct val="0"/>
        </a:spcAft>
        <a:buClr>
          <a:schemeClr val="accent1"/>
        </a:buClr>
        <a:buSzPct val="50000"/>
        <a:buFont typeface="Wingdings" pitchFamily="-107" charset="2"/>
        <a:buChar char="n"/>
        <a:defRPr sz="2000">
          <a:solidFill>
            <a:schemeClr val="tx1"/>
          </a:solidFill>
          <a:latin typeface="+mn-lt"/>
          <a:ea typeface="ＭＳ Ｐゴシック" pitchFamily="-110" charset="-128"/>
        </a:defRPr>
      </a:lvl5pPr>
      <a:lvl6pPr marL="2514600" indent="-228600" algn="l" rtl="0" fontAlgn="base">
        <a:spcBef>
          <a:spcPct val="20000"/>
        </a:spcBef>
        <a:spcAft>
          <a:spcPct val="0"/>
        </a:spcAft>
        <a:buClr>
          <a:schemeClr val="accent1"/>
        </a:buClr>
        <a:buSzPct val="50000"/>
        <a:buFont typeface="Wingdings" pitchFamily="-110" charset="2"/>
        <a:buChar char="n"/>
        <a:defRPr sz="2000">
          <a:solidFill>
            <a:schemeClr val="tx1"/>
          </a:solidFill>
          <a:latin typeface="+mn-lt"/>
          <a:ea typeface="ＭＳ Ｐゴシック" pitchFamily="-110" charset="-128"/>
        </a:defRPr>
      </a:lvl6pPr>
      <a:lvl7pPr marL="2971800" indent="-228600" algn="l" rtl="0" fontAlgn="base">
        <a:spcBef>
          <a:spcPct val="20000"/>
        </a:spcBef>
        <a:spcAft>
          <a:spcPct val="0"/>
        </a:spcAft>
        <a:buClr>
          <a:schemeClr val="accent1"/>
        </a:buClr>
        <a:buSzPct val="50000"/>
        <a:buFont typeface="Wingdings" pitchFamily="-110" charset="2"/>
        <a:buChar char="n"/>
        <a:defRPr sz="2000">
          <a:solidFill>
            <a:schemeClr val="tx1"/>
          </a:solidFill>
          <a:latin typeface="+mn-lt"/>
          <a:ea typeface="ＭＳ Ｐゴシック" pitchFamily="-110" charset="-128"/>
        </a:defRPr>
      </a:lvl7pPr>
      <a:lvl8pPr marL="3429000" indent="-228600" algn="l" rtl="0" fontAlgn="base">
        <a:spcBef>
          <a:spcPct val="20000"/>
        </a:spcBef>
        <a:spcAft>
          <a:spcPct val="0"/>
        </a:spcAft>
        <a:buClr>
          <a:schemeClr val="accent1"/>
        </a:buClr>
        <a:buSzPct val="50000"/>
        <a:buFont typeface="Wingdings" pitchFamily="-110" charset="2"/>
        <a:buChar char="n"/>
        <a:defRPr sz="2000">
          <a:solidFill>
            <a:schemeClr val="tx1"/>
          </a:solidFill>
          <a:latin typeface="+mn-lt"/>
          <a:ea typeface="ＭＳ Ｐゴシック" pitchFamily="-110" charset="-128"/>
        </a:defRPr>
      </a:lvl8pPr>
      <a:lvl9pPr marL="3886200" indent="-228600" algn="l" rtl="0" fontAlgn="base">
        <a:spcBef>
          <a:spcPct val="20000"/>
        </a:spcBef>
        <a:spcAft>
          <a:spcPct val="0"/>
        </a:spcAft>
        <a:buClr>
          <a:schemeClr val="accent1"/>
        </a:buClr>
        <a:buSzPct val="50000"/>
        <a:buFont typeface="Wingdings" pitchFamily="-110" charset="2"/>
        <a:buChar char="n"/>
        <a:defRPr sz="2000">
          <a:solidFill>
            <a:schemeClr val="tx1"/>
          </a:solidFill>
          <a:latin typeface="+mn-lt"/>
          <a:ea typeface="ＭＳ Ｐゴシック" pitchFamily="-110"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13.xml.rels><?xml version="1.0" encoding="UTF-8" standalone="yes"?>
<Relationships xmlns="http://schemas.openxmlformats.org/package/2006/relationships"><Relationship Id="rId1" Type="http://schemas.openxmlformats.org/officeDocument/2006/relationships/video" Target="file://localhost/Users/susanbaum/Movies/Brain%20rules/BR%231%20Exercise.mp4" TargetMode="External"/><Relationship Id="rId2" Type="http://schemas.openxmlformats.org/officeDocument/2006/relationships/slideLayout" Target="../slideLayouts/slideLayout7.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11.png"/><Relationship Id="rId5" Type="http://schemas.openxmlformats.org/officeDocument/2006/relationships/image" Target="../media/image12.png"/><Relationship Id="rId1" Type="http://schemas.openxmlformats.org/officeDocument/2006/relationships/audio" Target="file://localhost/Users/susanbaum/Documents/My%20documents%20from%20laptop%202008/My%20Music/01%20Monster%20Mash.mp3" TargetMode="External"/><Relationship Id="rId2"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8.w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video" Target="file://localhost/Users/susanbaum/Movies/Brain%20rules/BR%238%20Stress.mp4" TargetMode="External"/><Relationship Id="rId2" Type="http://schemas.openxmlformats.org/officeDocument/2006/relationships/slideLayout" Target="../slideLayouts/slideLayout7.xml"/><Relationship Id="rId3"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3.png"/></Relationships>
</file>

<file path=ppt/slides/_rels/slide37.xml.rels><?xml version="1.0" encoding="UTF-8" standalone="yes"?>
<Relationships xmlns="http://schemas.openxmlformats.org/package/2006/relationships"><Relationship Id="rId1" Type="http://schemas.openxmlformats.org/officeDocument/2006/relationships/video" Target="file://localhost/Users/susanbaum/Movies/Brain%20rules/BR%2312%20Exploration.mp4" TargetMode="External"/><Relationship Id="rId2" Type="http://schemas.openxmlformats.org/officeDocument/2006/relationships/slideLayout" Target="../slideLayouts/slideLayout7.xml"/><Relationship Id="rId3" Type="http://schemas.openxmlformats.org/officeDocument/2006/relationships/image" Target="../media/image2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wm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Activities and clips</a:t>
            </a:r>
            <a:endParaRPr lang="en-US" dirty="0"/>
          </a:p>
        </p:txBody>
      </p:sp>
      <p:sp>
        <p:nvSpPr>
          <p:cNvPr id="5" name="Content Placeholder 4"/>
          <p:cNvSpPr>
            <a:spLocks noGrp="1"/>
          </p:cNvSpPr>
          <p:nvPr>
            <p:ph idx="1"/>
          </p:nvPr>
        </p:nvSpPr>
        <p:spPr/>
        <p:txBody>
          <a:bodyPr/>
          <a:lstStyle/>
          <a:p>
            <a:r>
              <a:rPr lang="en-US" dirty="0" smtClean="0"/>
              <a:t>Clip on movement</a:t>
            </a:r>
          </a:p>
          <a:p>
            <a:r>
              <a:rPr lang="en-US" dirty="0" smtClean="0"/>
              <a:t>Monster mash activity</a:t>
            </a:r>
          </a:p>
          <a:p>
            <a:r>
              <a:rPr lang="en-US" dirty="0" smtClean="0"/>
              <a:t>Clip on stressed brain  and discuss emotions</a:t>
            </a:r>
          </a:p>
          <a:p>
            <a:r>
              <a:rPr lang="en-US" dirty="0" smtClean="0"/>
              <a:t>Ice cube</a:t>
            </a:r>
          </a:p>
          <a:p>
            <a:r>
              <a:rPr lang="en-US" dirty="0" smtClean="0"/>
              <a:t>Clip on discovery</a:t>
            </a:r>
          </a:p>
          <a:p>
            <a:r>
              <a:rPr lang="en-US" dirty="0" smtClean="0"/>
              <a:t>7up and raisins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9394" name="Title 1"/>
          <p:cNvSpPr>
            <a:spLocks noGrp="1"/>
          </p:cNvSpPr>
          <p:nvPr>
            <p:ph type="title"/>
          </p:nvPr>
        </p:nvSpPr>
        <p:spPr bwMode="auto">
          <a:xfrm>
            <a:off x="1150938" y="0"/>
            <a:ext cx="7793037" cy="1447800"/>
          </a:xfrm>
          <a:noFill/>
          <a:ln>
            <a:miter lim="800000"/>
            <a:headEnd/>
            <a:tailEnd/>
          </a:ln>
        </p:spPr>
        <p:txBody>
          <a:bodyPr wrap="square" lIns="91440" tIns="45720" rIns="91440" bIns="45720" numCol="1" anchor="t" anchorCtr="0" compatLnSpc="1">
            <a:prstTxWarp prst="textNoShape">
              <a:avLst/>
            </a:prstTxWarp>
          </a:bodyPr>
          <a:lstStyle/>
          <a:p>
            <a:pPr algn="ctr" eaLnBrk="1" hangingPunct="1"/>
            <a:r>
              <a:rPr lang="en-US" sz="4000" dirty="0" smtClean="0">
                <a:ea typeface="ＭＳ Ｐゴシック" charset="-128"/>
                <a:cs typeface="ＭＳ Ｐゴシック" charset="-128"/>
              </a:rPr>
              <a:t>Brain Rules: What we  now  know about learning</a:t>
            </a:r>
          </a:p>
        </p:txBody>
      </p:sp>
      <p:pic>
        <p:nvPicPr>
          <p:cNvPr id="59397" name="Picture 4"/>
          <p:cNvPicPr>
            <a:picLocks noChangeAspect="1"/>
          </p:cNvPicPr>
          <p:nvPr/>
        </p:nvPicPr>
        <p:blipFill>
          <a:blip r:embed="rId2"/>
          <a:srcRect/>
          <a:stretch>
            <a:fillRect/>
          </a:stretch>
        </p:blipFill>
        <p:spPr bwMode="auto">
          <a:xfrm>
            <a:off x="1981200" y="1295400"/>
            <a:ext cx="5715000" cy="53734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dirty="0" smtClean="0"/>
              <a:t>MOVEMENT AND EXERCISE</a:t>
            </a:r>
            <a:br>
              <a:rPr lang="en-US" dirty="0" smtClean="0"/>
            </a:br>
            <a:endParaRPr lang="en-US" dirty="0"/>
          </a:p>
        </p:txBody>
      </p:sp>
      <p:sp>
        <p:nvSpPr>
          <p:cNvPr id="15" name="Text Placeholder 14"/>
          <p:cNvSpPr>
            <a:spLocks noGrp="1"/>
          </p:cNvSpPr>
          <p:nvPr>
            <p:ph type="body" idx="1"/>
          </p:nvPr>
        </p:nvSpPr>
        <p:spPr/>
        <p:txBody>
          <a:bodyPr/>
          <a:lstStyle/>
          <a:p>
            <a:endParaRPr lang="en-US" dirty="0"/>
          </a:p>
        </p:txBody>
      </p:sp>
      <p:sp>
        <p:nvSpPr>
          <p:cNvPr id="17" name="Content Placeholder 16"/>
          <p:cNvSpPr>
            <a:spLocks noGrp="1"/>
          </p:cNvSpPr>
          <p:nvPr>
            <p:ph sz="half" idx="2"/>
          </p:nvPr>
        </p:nvSpPr>
        <p:spPr/>
        <p:txBody>
          <a:bodyPr/>
          <a:lstStyle/>
          <a:p>
            <a:endParaRPr lang="en-US"/>
          </a:p>
        </p:txBody>
      </p:sp>
      <p:sp>
        <p:nvSpPr>
          <p:cNvPr id="18" name="Text Placeholder 17"/>
          <p:cNvSpPr>
            <a:spLocks noGrp="1"/>
          </p:cNvSpPr>
          <p:nvPr>
            <p:ph type="body" sz="quarter" idx="3"/>
          </p:nvPr>
        </p:nvSpPr>
        <p:spPr/>
        <p:txBody>
          <a:bodyPr/>
          <a:lstStyle/>
          <a:p>
            <a:endParaRPr lang="en-US"/>
          </a:p>
        </p:txBody>
      </p:sp>
      <p:sp>
        <p:nvSpPr>
          <p:cNvPr id="19" name="Content Placeholder 18"/>
          <p:cNvSpPr>
            <a:spLocks noGrp="1"/>
          </p:cNvSpPr>
          <p:nvPr>
            <p:ph sz="quarter" idx="4"/>
          </p:nvPr>
        </p:nvSpPr>
        <p:spPr/>
        <p:txBody>
          <a:bodyPr/>
          <a:lstStyle/>
          <a:p>
            <a:endParaRPr lang="en-US"/>
          </a:p>
        </p:txBody>
      </p:sp>
      <p:pic>
        <p:nvPicPr>
          <p:cNvPr id="10" name="Picture 9"/>
          <p:cNvPicPr>
            <a:picLocks noChangeAspect="1"/>
          </p:cNvPicPr>
          <p:nvPr/>
        </p:nvPicPr>
        <p:blipFill>
          <a:blip r:embed="rId3"/>
          <a:stretch>
            <a:fillRect/>
          </a:stretch>
        </p:blipFill>
        <p:spPr>
          <a:xfrm>
            <a:off x="4571242" y="2667000"/>
            <a:ext cx="4572758" cy="2872264"/>
          </a:xfrm>
          <a:prstGeom prst="rect">
            <a:avLst/>
          </a:prstGeom>
        </p:spPr>
      </p:pic>
      <p:pic>
        <p:nvPicPr>
          <p:cNvPr id="11" name="Picture 10"/>
          <p:cNvPicPr>
            <a:picLocks noChangeAspect="1"/>
          </p:cNvPicPr>
          <p:nvPr/>
        </p:nvPicPr>
        <p:blipFill>
          <a:blip r:embed="rId4"/>
          <a:stretch>
            <a:fillRect/>
          </a:stretch>
        </p:blipFill>
        <p:spPr>
          <a:xfrm>
            <a:off x="0" y="2514600"/>
            <a:ext cx="4419600" cy="3535680"/>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14" name="Title 13"/>
          <p:cNvSpPr>
            <a:spLocks noGrp="1"/>
          </p:cNvSpPr>
          <p:nvPr>
            <p:ph type="title"/>
          </p:nvPr>
        </p:nvSpPr>
        <p:spPr>
          <a:xfrm>
            <a:off x="1150938" y="0"/>
            <a:ext cx="7793037" cy="1524000"/>
          </a:xfrm>
        </p:spPr>
        <p:txBody>
          <a:bodyPr/>
          <a:lstStyle/>
          <a:p>
            <a:pPr algn="ctr"/>
            <a:r>
              <a:rPr lang="en-US" dirty="0" smtClean="0"/>
              <a:t>RULE #1: EXERCISE BOOSTS BRAIN POWER</a:t>
            </a:r>
            <a:endParaRPr lang="en-US" dirty="0"/>
          </a:p>
        </p:txBody>
      </p:sp>
      <p:sp>
        <p:nvSpPr>
          <p:cNvPr id="8" name="Content Placeholder 7"/>
          <p:cNvSpPr>
            <a:spLocks noGrp="1"/>
          </p:cNvSpPr>
          <p:nvPr>
            <p:ph idx="1"/>
          </p:nvPr>
        </p:nvSpPr>
        <p:spPr/>
        <p:txBody>
          <a:bodyPr/>
          <a:lstStyle/>
          <a:p>
            <a:endParaRPr lang="en-US" dirty="0" smtClean="0"/>
          </a:p>
          <a:p>
            <a:endParaRPr lang="en-US" dirty="0"/>
          </a:p>
        </p:txBody>
      </p:sp>
      <p:pic>
        <p:nvPicPr>
          <p:cNvPr id="10" name="Picture 9"/>
          <p:cNvPicPr>
            <a:picLocks noChangeAspect="1"/>
          </p:cNvPicPr>
          <p:nvPr/>
        </p:nvPicPr>
        <p:blipFill>
          <a:blip r:embed="rId2"/>
          <a:stretch>
            <a:fillRect/>
          </a:stretch>
        </p:blipFill>
        <p:spPr>
          <a:xfrm>
            <a:off x="3048000" y="1447800"/>
            <a:ext cx="3733800" cy="5556249"/>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8" name="Content Placeholder 7"/>
          <p:cNvSpPr>
            <a:spLocks noGrp="1"/>
          </p:cNvSpPr>
          <p:nvPr>
            <p:ph idx="4294967295"/>
          </p:nvPr>
        </p:nvSpPr>
        <p:spPr>
          <a:xfrm>
            <a:off x="1371600" y="2017713"/>
            <a:ext cx="7772400" cy="4114800"/>
          </a:xfrm>
        </p:spPr>
        <p:txBody>
          <a:bodyPr/>
          <a:lstStyle/>
          <a:p>
            <a:pPr>
              <a:buNone/>
            </a:pPr>
            <a:endParaRPr lang="en-US" dirty="0"/>
          </a:p>
        </p:txBody>
      </p:sp>
      <p:pic>
        <p:nvPicPr>
          <p:cNvPr id="9" name="BR#1 Exercise.mp4">
            <a:hlinkClick r:id="" action="ppaction://media"/>
          </p:cNvPr>
          <p:cNvPicPr/>
          <p:nvPr>
            <a:videoFile r:link="rId1"/>
          </p:nvPr>
        </p:nvPicPr>
        <p:blipFill>
          <a:blip r:embed="rId3"/>
          <a:stretch>
            <a:fillRect/>
          </a:stretch>
        </p:blipFill>
        <p:spPr>
          <a:xfrm>
            <a:off x="0" y="-95250"/>
            <a:ext cx="9271000" cy="69532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361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6322" name="Picture 2" descr="ADDISTuesday (13)"/>
          <p:cNvPicPr>
            <a:picLocks noChangeAspect="1" noChangeArrowheads="1"/>
          </p:cNvPicPr>
          <p:nvPr/>
        </p:nvPicPr>
        <p:blipFill>
          <a:blip r:embed="rId2"/>
          <a:srcRect/>
          <a:stretch>
            <a:fillRect/>
          </a:stretch>
        </p:blipFill>
        <p:spPr bwMode="auto">
          <a:xfrm>
            <a:off x="-3048000" y="-2286000"/>
            <a:ext cx="15240000" cy="1143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tx1"/>
        </a:solidFill>
        <a:effectLst/>
      </p:bgPr>
    </p:bg>
    <p:spTree>
      <p:nvGrpSpPr>
        <p:cNvPr id="1" name=""/>
        <p:cNvGrpSpPr/>
        <p:nvPr/>
      </p:nvGrpSpPr>
      <p:grpSpPr>
        <a:xfrm>
          <a:off x="0" y="0"/>
          <a:ext cx="0" cy="0"/>
          <a:chOff x="0" y="0"/>
          <a:chExt cx="0" cy="0"/>
        </a:xfrm>
      </p:grpSpPr>
      <p:pic>
        <p:nvPicPr>
          <p:cNvPr id="2" name="01 Monster Mash.mp3">
            <a:hlinkClick r:id="" action="ppaction://media"/>
          </p:cNvPr>
          <p:cNvPicPr>
            <a:picLocks noRot="1" noChangeAspect="1"/>
          </p:cNvPicPr>
          <p:nvPr>
            <a:audioFile r:link="rId1"/>
          </p:nvPr>
        </p:nvPicPr>
        <p:blipFill>
          <a:blip r:embed="rId4"/>
          <a:stretch>
            <a:fillRect/>
          </a:stretch>
        </p:blipFill>
        <p:spPr>
          <a:xfrm>
            <a:off x="4446588" y="3303588"/>
            <a:ext cx="249237" cy="249237"/>
          </a:xfrm>
          <a:prstGeom prst="rect">
            <a:avLst/>
          </a:prstGeom>
        </p:spPr>
      </p:pic>
      <p:pic>
        <p:nvPicPr>
          <p:cNvPr id="3" name="Picture 2"/>
          <p:cNvPicPr>
            <a:picLocks noChangeAspect="1"/>
          </p:cNvPicPr>
          <p:nvPr/>
        </p:nvPicPr>
        <p:blipFill>
          <a:blip r:embed="rId5"/>
          <a:stretch>
            <a:fillRect/>
          </a:stretch>
        </p:blipFill>
        <p:spPr>
          <a:xfrm>
            <a:off x="1143000" y="-304582"/>
            <a:ext cx="6858200" cy="74673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893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2"/>
                </p:tgtEl>
              </p:cMediaNode>
            </p:audio>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7346" name="Picture 2" descr="ADDISTuesday (17)"/>
          <p:cNvPicPr>
            <a:picLocks noChangeAspect="1" noChangeArrowheads="1"/>
          </p:cNvPicPr>
          <p:nvPr/>
        </p:nvPicPr>
        <p:blipFill>
          <a:blip r:embed="rId2"/>
          <a:srcRect/>
          <a:stretch>
            <a:fillRect/>
          </a:stretch>
        </p:blipFill>
        <p:spPr bwMode="auto">
          <a:xfrm>
            <a:off x="-304800" y="-1143000"/>
            <a:ext cx="9448800" cy="1082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8370" name="Picture 2" descr="ADDISTuesday (15)"/>
          <p:cNvPicPr>
            <a:picLocks noChangeAspect="1" noChangeArrowheads="1"/>
          </p:cNvPicPr>
          <p:nvPr/>
        </p:nvPicPr>
        <p:blipFill>
          <a:blip r:embed="rId2"/>
          <a:srcRect/>
          <a:stretch>
            <a:fillRect/>
          </a:stretch>
        </p:blipFill>
        <p:spPr bwMode="auto">
          <a:xfrm>
            <a:off x="-1295400" y="-1371600"/>
            <a:ext cx="10915650" cy="14554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9394" name="Picture 2" descr="ADDISTuesday (15)"/>
          <p:cNvPicPr>
            <a:picLocks noChangeAspect="1" noChangeArrowheads="1"/>
          </p:cNvPicPr>
          <p:nvPr/>
        </p:nvPicPr>
        <p:blipFill>
          <a:blip r:embed="rId2"/>
          <a:srcRect/>
          <a:stretch>
            <a:fillRect/>
          </a:stretch>
        </p:blipFill>
        <p:spPr bwMode="auto">
          <a:xfrm>
            <a:off x="-1447800" y="-6781800"/>
            <a:ext cx="10915650" cy="14554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0418" name="Picture 2" descr="ADDISTuesday (16)"/>
          <p:cNvPicPr>
            <a:picLocks noChangeAspect="1" noChangeArrowheads="1"/>
          </p:cNvPicPr>
          <p:nvPr/>
        </p:nvPicPr>
        <p:blipFill>
          <a:blip r:embed="rId2"/>
          <a:srcRect/>
          <a:stretch>
            <a:fillRect/>
          </a:stretch>
        </p:blipFill>
        <p:spPr bwMode="auto">
          <a:xfrm>
            <a:off x="-1524000" y="-2571750"/>
            <a:ext cx="12573000" cy="9429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381000" y="2819400"/>
            <a:ext cx="8001000" cy="1143000"/>
          </a:xfrm>
        </p:spPr>
        <p:txBody>
          <a:bodyPr/>
          <a:lstStyle/>
          <a:p>
            <a:pPr algn="r" eaLnBrk="1" hangingPunct="1"/>
            <a:r>
              <a:rPr lang="en-US" sz="3200" b="1" dirty="0" smtClean="0"/>
              <a:t>Teaching Tomorrow’s Leaders:  Engaging all students </a:t>
            </a:r>
            <a:br>
              <a:rPr lang="en-US" sz="3200" b="1" dirty="0" smtClean="0"/>
            </a:br>
            <a:r>
              <a:rPr lang="en-US" sz="3200" b="1" dirty="0" smtClean="0"/>
              <a:t>for the 21</a:t>
            </a:r>
            <a:r>
              <a:rPr lang="en-US" sz="3200" b="1" baseline="30000" dirty="0" smtClean="0"/>
              <a:t>st</a:t>
            </a:r>
            <a:r>
              <a:rPr lang="en-US" sz="3200" b="1" dirty="0" smtClean="0"/>
              <a:t> Century</a:t>
            </a:r>
            <a:endParaRPr lang="en-US" sz="3200" b="1" dirty="0"/>
          </a:p>
        </p:txBody>
      </p:sp>
      <p:sp>
        <p:nvSpPr>
          <p:cNvPr id="17411" name="Rectangle 3"/>
          <p:cNvSpPr>
            <a:spLocks noGrp="1" noChangeArrowheads="1"/>
          </p:cNvSpPr>
          <p:nvPr>
            <p:ph type="subTitle" idx="1"/>
          </p:nvPr>
        </p:nvSpPr>
        <p:spPr>
          <a:xfrm>
            <a:off x="1219200" y="4191000"/>
            <a:ext cx="6400800" cy="1752600"/>
          </a:xfrm>
        </p:spPr>
        <p:txBody>
          <a:bodyPr/>
          <a:lstStyle/>
          <a:p>
            <a:pPr eaLnBrk="1" hangingPunct="1">
              <a:buFont typeface="Wingdings" pitchFamily="-107" charset="2"/>
              <a:buNone/>
            </a:pPr>
            <a:r>
              <a:rPr lang="en-US" sz="2000" dirty="0"/>
              <a:t>Susan </a:t>
            </a:r>
            <a:r>
              <a:rPr lang="en-US" sz="2000" dirty="0" smtClean="0"/>
              <a:t>Baum, Ph.D.</a:t>
            </a:r>
          </a:p>
          <a:p>
            <a:pPr eaLnBrk="1" hangingPunct="1">
              <a:buFont typeface="Wingdings" pitchFamily="-107" charset="2"/>
              <a:buNone/>
            </a:pPr>
            <a:r>
              <a:rPr lang="en-US" sz="2000" dirty="0" smtClean="0"/>
              <a:t>International Center for Talent Development</a:t>
            </a:r>
          </a:p>
          <a:p>
            <a:pPr eaLnBrk="1" hangingPunct="1">
              <a:buFont typeface="Wingdings" pitchFamily="-107" charset="2"/>
              <a:buNone/>
            </a:pPr>
            <a:r>
              <a:rPr lang="en-US" sz="2000" smtClean="0"/>
              <a:t>Bridges Academy</a:t>
            </a:r>
            <a:endParaRPr lang="en-US" sz="2000" dirty="0"/>
          </a:p>
        </p:txBody>
      </p:sp>
      <p:pic>
        <p:nvPicPr>
          <p:cNvPr id="3" name="Picture 3"/>
          <p:cNvPicPr>
            <a:picLocks noChangeAspect="1" noChangeArrowheads="1"/>
          </p:cNvPicPr>
          <p:nvPr/>
        </p:nvPicPr>
        <p:blipFill>
          <a:blip r:embed="rId2"/>
          <a:srcRect/>
          <a:stretch>
            <a:fillRect/>
          </a:stretch>
        </p:blipFill>
        <p:spPr bwMode="auto">
          <a:xfrm>
            <a:off x="4038600" y="685800"/>
            <a:ext cx="1728788" cy="10652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HOW LONG ARE YOUR STUDENTS SITTING?</a:t>
            </a:r>
            <a:endParaRPr lang="en-US" dirty="0"/>
          </a:p>
        </p:txBody>
      </p:sp>
      <p:sp>
        <p:nvSpPr>
          <p:cNvPr id="8" name="Content Placeholder 7"/>
          <p:cNvSpPr>
            <a:spLocks noGrp="1"/>
          </p:cNvSpPr>
          <p:nvPr>
            <p:ph idx="1"/>
          </p:nvPr>
        </p:nvSpPr>
        <p:spPr/>
        <p:txBody>
          <a:bodyPr/>
          <a:lstStyle/>
          <a:p>
            <a:r>
              <a:rPr lang="en-US" dirty="0" smtClean="0"/>
              <a:t>CIRCLE TIME?</a:t>
            </a:r>
          </a:p>
          <a:p>
            <a:r>
              <a:rPr lang="en-US" dirty="0" smtClean="0"/>
              <a:t>LISTENING? </a:t>
            </a:r>
          </a:p>
          <a:p>
            <a:r>
              <a:rPr lang="en-US" dirty="0" smtClean="0"/>
              <a:t>DOING SEATWORK?</a:t>
            </a:r>
          </a:p>
          <a:p>
            <a:endParaRPr lang="en-US" dirty="0"/>
          </a:p>
        </p:txBody>
      </p:sp>
      <p:pic>
        <p:nvPicPr>
          <p:cNvPr id="9" name="Picture 8"/>
          <p:cNvPicPr>
            <a:picLocks noChangeAspect="1"/>
          </p:cNvPicPr>
          <p:nvPr/>
        </p:nvPicPr>
        <p:blipFill>
          <a:blip r:embed="rId2"/>
          <a:stretch>
            <a:fillRect/>
          </a:stretch>
        </p:blipFill>
        <p:spPr>
          <a:xfrm>
            <a:off x="5562600" y="2428043"/>
            <a:ext cx="3073400" cy="3655257"/>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150938" y="0"/>
            <a:ext cx="7793037" cy="1143000"/>
          </a:xfrm>
        </p:spPr>
        <p:txBody>
          <a:bodyPr/>
          <a:lstStyle/>
          <a:p>
            <a:r>
              <a:rPr lang="en-US" dirty="0" smtClean="0"/>
              <a:t>SUSTAINED ATTENTION</a:t>
            </a:r>
            <a:endParaRPr lang="en-US" dirty="0"/>
          </a:p>
        </p:txBody>
      </p:sp>
      <p:sp>
        <p:nvSpPr>
          <p:cNvPr id="3" name="Content Placeholder 2"/>
          <p:cNvSpPr>
            <a:spLocks noGrp="1"/>
          </p:cNvSpPr>
          <p:nvPr>
            <p:ph sz="half" idx="1"/>
          </p:nvPr>
        </p:nvSpPr>
        <p:spPr>
          <a:xfrm>
            <a:off x="0" y="1600200"/>
            <a:ext cx="4992688" cy="5410199"/>
          </a:xfrm>
        </p:spPr>
        <p:txBody>
          <a:bodyPr/>
          <a:lstStyle/>
          <a:p>
            <a:r>
              <a:rPr lang="en-US" dirty="0" smtClean="0"/>
              <a:t>Research says that sitting and listening and paying attention is developmental.</a:t>
            </a:r>
          </a:p>
          <a:p>
            <a:r>
              <a:rPr lang="en-US" dirty="0" smtClean="0"/>
              <a:t>The amount of minutes is related to age up to 15.</a:t>
            </a:r>
          </a:p>
          <a:p>
            <a:r>
              <a:rPr lang="en-US" dirty="0" smtClean="0"/>
              <a:t>10 minutes and attention starts to drift if information is boring monotonous</a:t>
            </a:r>
          </a:p>
          <a:p>
            <a:r>
              <a:rPr lang="en-US" dirty="0" smtClean="0"/>
              <a:t>Digital kids listen faster</a:t>
            </a:r>
          </a:p>
          <a:p>
            <a:pPr>
              <a:buNone/>
            </a:pPr>
            <a:endParaRPr lang="en-US" dirty="0"/>
          </a:p>
        </p:txBody>
      </p:sp>
      <p:sp>
        <p:nvSpPr>
          <p:cNvPr id="4" name="Content Placeholder 3"/>
          <p:cNvSpPr>
            <a:spLocks noGrp="1"/>
          </p:cNvSpPr>
          <p:nvPr>
            <p:ph sz="half" idx="2"/>
          </p:nvPr>
        </p:nvSpPr>
        <p:spPr/>
        <p:txBody>
          <a:bodyPr/>
          <a:lstStyle/>
          <a:p>
            <a:endParaRPr lang="en-US" dirty="0"/>
          </a:p>
        </p:txBody>
      </p:sp>
      <p:pic>
        <p:nvPicPr>
          <p:cNvPr id="5" name="Picture 4"/>
          <p:cNvPicPr>
            <a:picLocks noChangeAspect="1"/>
          </p:cNvPicPr>
          <p:nvPr/>
        </p:nvPicPr>
        <p:blipFill>
          <a:blip r:embed="rId2"/>
          <a:stretch>
            <a:fillRect/>
          </a:stretch>
        </p:blipFill>
        <p:spPr>
          <a:xfrm>
            <a:off x="5105400" y="2667000"/>
            <a:ext cx="3810000" cy="27940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p:txBody>
          <a:bodyPr/>
          <a:lstStyle/>
          <a:p>
            <a:r>
              <a:rPr lang="en-US" b="1"/>
              <a:t>Information processing model</a:t>
            </a:r>
          </a:p>
        </p:txBody>
      </p:sp>
      <p:sp>
        <p:nvSpPr>
          <p:cNvPr id="273411" name="Text Box 3"/>
          <p:cNvSpPr txBox="1">
            <a:spLocks noChangeArrowheads="1"/>
          </p:cNvSpPr>
          <p:nvPr/>
        </p:nvSpPr>
        <p:spPr bwMode="auto">
          <a:xfrm>
            <a:off x="533400" y="1828800"/>
            <a:ext cx="2667000" cy="42957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dirty="0">
                <a:solidFill>
                  <a:srgbClr val="FF0000"/>
                </a:solidFill>
                <a:latin typeface="Times New Roman" charset="0"/>
              </a:rPr>
              <a:t>Attention</a:t>
            </a:r>
          </a:p>
          <a:p>
            <a:pPr>
              <a:spcBef>
                <a:spcPct val="50000"/>
              </a:spcBef>
            </a:pPr>
            <a:endParaRPr lang="en-US" b="0" dirty="0">
              <a:latin typeface="Times New Roman" charset="0"/>
            </a:endParaRPr>
          </a:p>
          <a:p>
            <a:pPr>
              <a:spcBef>
                <a:spcPct val="50000"/>
              </a:spcBef>
            </a:pPr>
            <a:r>
              <a:rPr lang="en-US" sz="2000" b="0" dirty="0">
                <a:solidFill>
                  <a:srgbClr val="FF0000"/>
                </a:solidFill>
                <a:latin typeface="Times New Roman" charset="0"/>
              </a:rPr>
              <a:t>Novelty</a:t>
            </a:r>
          </a:p>
          <a:p>
            <a:pPr>
              <a:spcBef>
                <a:spcPct val="50000"/>
              </a:spcBef>
            </a:pPr>
            <a:r>
              <a:rPr lang="en-US" sz="2000" b="0" dirty="0">
                <a:solidFill>
                  <a:srgbClr val="FF0000"/>
                </a:solidFill>
                <a:latin typeface="Times New Roman" charset="0"/>
              </a:rPr>
              <a:t>Intensity</a:t>
            </a:r>
          </a:p>
          <a:p>
            <a:pPr>
              <a:spcBef>
                <a:spcPct val="50000"/>
              </a:spcBef>
            </a:pPr>
            <a:r>
              <a:rPr lang="en-US" sz="2000" b="0" dirty="0">
                <a:solidFill>
                  <a:srgbClr val="FF0000"/>
                </a:solidFill>
                <a:latin typeface="Times New Roman" charset="0"/>
              </a:rPr>
              <a:t>Personalized</a:t>
            </a:r>
          </a:p>
          <a:p>
            <a:pPr>
              <a:spcBef>
                <a:spcPct val="50000"/>
              </a:spcBef>
            </a:pPr>
            <a:r>
              <a:rPr lang="en-US" sz="2000" b="0" dirty="0">
                <a:solidFill>
                  <a:srgbClr val="FF0000"/>
                </a:solidFill>
                <a:latin typeface="Times New Roman" charset="0"/>
              </a:rPr>
              <a:t>Relevance</a:t>
            </a:r>
          </a:p>
          <a:p>
            <a:pPr>
              <a:spcBef>
                <a:spcPct val="50000"/>
              </a:spcBef>
            </a:pPr>
            <a:endParaRPr lang="en-US" b="0" dirty="0">
              <a:solidFill>
                <a:srgbClr val="FF0000"/>
              </a:solidFill>
              <a:latin typeface="Times New Roman" charset="0"/>
            </a:endParaRPr>
          </a:p>
          <a:p>
            <a:pPr>
              <a:spcBef>
                <a:spcPct val="50000"/>
              </a:spcBef>
            </a:pPr>
            <a:r>
              <a:rPr lang="en-US" sz="2000" b="0" dirty="0">
                <a:solidFill>
                  <a:srgbClr val="FF0000"/>
                </a:solidFill>
                <a:latin typeface="Times New Roman" charset="0"/>
              </a:rPr>
              <a:t>Symbol System</a:t>
            </a:r>
          </a:p>
          <a:p>
            <a:pPr>
              <a:spcBef>
                <a:spcPct val="50000"/>
              </a:spcBef>
            </a:pPr>
            <a:r>
              <a:rPr lang="en-US" sz="2000" b="0" dirty="0">
                <a:solidFill>
                  <a:srgbClr val="FF0000"/>
                </a:solidFill>
                <a:latin typeface="Times New Roman" charset="0"/>
              </a:rPr>
              <a:t>(Multiple Intelligence)</a:t>
            </a:r>
          </a:p>
        </p:txBody>
      </p:sp>
      <p:sp>
        <p:nvSpPr>
          <p:cNvPr id="273412" name="Rectangle 4"/>
          <p:cNvSpPr>
            <a:spLocks noChangeArrowheads="1"/>
          </p:cNvSpPr>
          <p:nvPr/>
        </p:nvSpPr>
        <p:spPr bwMode="auto">
          <a:xfrm>
            <a:off x="457200" y="1752600"/>
            <a:ext cx="1600200" cy="609600"/>
          </a:xfrm>
          <a:prstGeom prst="rect">
            <a:avLst/>
          </a:prstGeom>
          <a:noFill/>
          <a:ln w="38100">
            <a:solidFill>
              <a:srgbClr val="FF0000"/>
            </a:solidFill>
            <a:miter lim="800000"/>
            <a:headEnd/>
            <a:tailEnd/>
          </a:ln>
          <a:effectLst/>
        </p:spPr>
        <p:txBody>
          <a:bodyPr wrap="none" anchor="ctr">
            <a:prstTxWarp prst="textNoShape">
              <a:avLst/>
            </a:prstTxWarp>
          </a:bodyPr>
          <a:lstStyle/>
          <a:p>
            <a:endParaRPr lang="en-US"/>
          </a:p>
        </p:txBody>
      </p:sp>
      <p:sp>
        <p:nvSpPr>
          <p:cNvPr id="273413" name="Line 5"/>
          <p:cNvSpPr>
            <a:spLocks noChangeShapeType="1"/>
          </p:cNvSpPr>
          <p:nvPr/>
        </p:nvSpPr>
        <p:spPr bwMode="auto">
          <a:xfrm>
            <a:off x="1219200" y="2438400"/>
            <a:ext cx="0" cy="533400"/>
          </a:xfrm>
          <a:prstGeom prst="line">
            <a:avLst/>
          </a:prstGeom>
          <a:noFill/>
          <a:ln w="38100">
            <a:solidFill>
              <a:srgbClr val="FF0000"/>
            </a:solidFill>
            <a:round/>
            <a:headEnd/>
            <a:tailEnd/>
          </a:ln>
          <a:effectLst/>
        </p:spPr>
        <p:txBody>
          <a:bodyPr>
            <a:prstTxWarp prst="textNoShape">
              <a:avLst/>
            </a:prstTxWarp>
          </a:bodyPr>
          <a:lstStyle/>
          <a:p>
            <a:endParaRPr lang="en-US"/>
          </a:p>
        </p:txBody>
      </p:sp>
      <p:sp>
        <p:nvSpPr>
          <p:cNvPr id="273414" name="Line 6"/>
          <p:cNvSpPr>
            <a:spLocks noChangeShapeType="1"/>
          </p:cNvSpPr>
          <p:nvPr/>
        </p:nvSpPr>
        <p:spPr bwMode="auto">
          <a:xfrm>
            <a:off x="1219200" y="4648200"/>
            <a:ext cx="0" cy="609600"/>
          </a:xfrm>
          <a:prstGeom prst="line">
            <a:avLst/>
          </a:prstGeom>
          <a:noFill/>
          <a:ln w="38100">
            <a:solidFill>
              <a:srgbClr val="FF0000"/>
            </a:solidFill>
            <a:round/>
            <a:headEnd/>
            <a:tailEnd/>
          </a:ln>
          <a:effectLst/>
        </p:spPr>
        <p:txBody>
          <a:bodyPr>
            <a:prstTxWarp prst="textNoShape">
              <a:avLst/>
            </a:prstTxWarp>
          </a:bodyPr>
          <a:lstStyle/>
          <a:p>
            <a:endParaRPr lang="en-US"/>
          </a:p>
        </p:txBody>
      </p:sp>
      <p:sp>
        <p:nvSpPr>
          <p:cNvPr id="273415" name="Text Box 7"/>
          <p:cNvSpPr txBox="1">
            <a:spLocks noChangeArrowheads="1"/>
          </p:cNvSpPr>
          <p:nvPr/>
        </p:nvSpPr>
        <p:spPr bwMode="auto">
          <a:xfrm>
            <a:off x="3276600" y="1676400"/>
            <a:ext cx="381000" cy="465613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solidFill>
                  <a:srgbClr val="00FF00"/>
                </a:solidFill>
                <a:latin typeface="Times New Roman" charset="0"/>
              </a:rPr>
              <a:t>Sensory</a:t>
            </a:r>
          </a:p>
          <a:p>
            <a:pPr>
              <a:spcBef>
                <a:spcPct val="50000"/>
              </a:spcBef>
            </a:pPr>
            <a:r>
              <a:rPr lang="en-US">
                <a:solidFill>
                  <a:srgbClr val="00FF00"/>
                </a:solidFill>
                <a:latin typeface="Times New Roman" charset="0"/>
              </a:rPr>
              <a:t>Input</a:t>
            </a:r>
          </a:p>
        </p:txBody>
      </p:sp>
      <p:sp>
        <p:nvSpPr>
          <p:cNvPr id="273416" name="Rectangle 8"/>
          <p:cNvSpPr>
            <a:spLocks noChangeArrowheads="1"/>
          </p:cNvSpPr>
          <p:nvPr/>
        </p:nvSpPr>
        <p:spPr bwMode="auto">
          <a:xfrm>
            <a:off x="3276600" y="1676400"/>
            <a:ext cx="381000" cy="4572000"/>
          </a:xfrm>
          <a:prstGeom prst="rect">
            <a:avLst/>
          </a:prstGeom>
          <a:noFill/>
          <a:ln w="38100">
            <a:solidFill>
              <a:srgbClr val="00FF00"/>
            </a:solidFill>
            <a:miter lim="800000"/>
            <a:headEnd/>
            <a:tailEnd/>
          </a:ln>
          <a:effectLst/>
        </p:spPr>
        <p:txBody>
          <a:bodyPr wrap="none" anchor="ctr">
            <a:prstTxWarp prst="textNoShape">
              <a:avLst/>
            </a:prstTxWarp>
          </a:bodyPr>
          <a:lstStyle/>
          <a:p>
            <a:endParaRPr lang="en-US"/>
          </a:p>
        </p:txBody>
      </p:sp>
      <p:sp>
        <p:nvSpPr>
          <p:cNvPr id="273417" name="Text Box 9"/>
          <p:cNvSpPr txBox="1">
            <a:spLocks noChangeArrowheads="1"/>
          </p:cNvSpPr>
          <p:nvPr/>
        </p:nvSpPr>
        <p:spPr bwMode="auto">
          <a:xfrm>
            <a:off x="3886200" y="5334000"/>
            <a:ext cx="1676400" cy="13112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a:solidFill>
                  <a:srgbClr val="00FF00"/>
                </a:solidFill>
                <a:latin typeface="Times New Roman" charset="0"/>
              </a:rPr>
              <a:t>Auditory</a:t>
            </a:r>
          </a:p>
          <a:p>
            <a:pPr>
              <a:spcBef>
                <a:spcPct val="50000"/>
              </a:spcBef>
            </a:pPr>
            <a:r>
              <a:rPr lang="en-US" sz="2000" b="0">
                <a:solidFill>
                  <a:srgbClr val="00FF00"/>
                </a:solidFill>
                <a:latin typeface="Times New Roman" charset="0"/>
              </a:rPr>
              <a:t>Visual</a:t>
            </a:r>
          </a:p>
          <a:p>
            <a:pPr>
              <a:spcBef>
                <a:spcPct val="50000"/>
              </a:spcBef>
            </a:pPr>
            <a:r>
              <a:rPr lang="en-US" sz="2000" b="0">
                <a:solidFill>
                  <a:srgbClr val="00FF00"/>
                </a:solidFill>
                <a:latin typeface="Times New Roman" charset="0"/>
              </a:rPr>
              <a:t>Kinesthetic</a:t>
            </a:r>
          </a:p>
        </p:txBody>
      </p:sp>
      <p:sp>
        <p:nvSpPr>
          <p:cNvPr id="273418" name="Line 10"/>
          <p:cNvSpPr>
            <a:spLocks noChangeShapeType="1"/>
          </p:cNvSpPr>
          <p:nvPr/>
        </p:nvSpPr>
        <p:spPr bwMode="auto">
          <a:xfrm>
            <a:off x="3810000" y="5562600"/>
            <a:ext cx="0" cy="914400"/>
          </a:xfrm>
          <a:prstGeom prst="line">
            <a:avLst/>
          </a:prstGeom>
          <a:noFill/>
          <a:ln w="38100">
            <a:solidFill>
              <a:srgbClr val="00FF00"/>
            </a:solidFill>
            <a:round/>
            <a:headEnd/>
            <a:tailEnd/>
          </a:ln>
          <a:effectLst/>
        </p:spPr>
        <p:txBody>
          <a:bodyPr>
            <a:prstTxWarp prst="textNoShape">
              <a:avLst/>
            </a:prstTxWarp>
          </a:bodyPr>
          <a:lstStyle/>
          <a:p>
            <a:endParaRPr lang="en-US"/>
          </a:p>
        </p:txBody>
      </p:sp>
      <p:sp>
        <p:nvSpPr>
          <p:cNvPr id="273419" name="Line 11"/>
          <p:cNvSpPr>
            <a:spLocks noChangeShapeType="1"/>
          </p:cNvSpPr>
          <p:nvPr/>
        </p:nvSpPr>
        <p:spPr bwMode="auto">
          <a:xfrm>
            <a:off x="3810000" y="5562600"/>
            <a:ext cx="152400" cy="0"/>
          </a:xfrm>
          <a:prstGeom prst="line">
            <a:avLst/>
          </a:prstGeom>
          <a:noFill/>
          <a:ln w="38100">
            <a:solidFill>
              <a:srgbClr val="00FF00"/>
            </a:solidFill>
            <a:round/>
            <a:headEnd/>
            <a:tailEnd/>
          </a:ln>
          <a:effectLst/>
        </p:spPr>
        <p:txBody>
          <a:bodyPr>
            <a:prstTxWarp prst="textNoShape">
              <a:avLst/>
            </a:prstTxWarp>
          </a:bodyPr>
          <a:lstStyle/>
          <a:p>
            <a:endParaRPr lang="en-US"/>
          </a:p>
        </p:txBody>
      </p:sp>
      <p:sp>
        <p:nvSpPr>
          <p:cNvPr id="273420" name="Line 12"/>
          <p:cNvSpPr>
            <a:spLocks noChangeShapeType="1"/>
          </p:cNvSpPr>
          <p:nvPr/>
        </p:nvSpPr>
        <p:spPr bwMode="auto">
          <a:xfrm>
            <a:off x="3810000" y="6019800"/>
            <a:ext cx="152400" cy="0"/>
          </a:xfrm>
          <a:prstGeom prst="line">
            <a:avLst/>
          </a:prstGeom>
          <a:noFill/>
          <a:ln w="38100">
            <a:solidFill>
              <a:srgbClr val="00FF00"/>
            </a:solidFill>
            <a:round/>
            <a:headEnd/>
            <a:tailEnd/>
          </a:ln>
          <a:effectLst/>
        </p:spPr>
        <p:txBody>
          <a:bodyPr>
            <a:prstTxWarp prst="textNoShape">
              <a:avLst/>
            </a:prstTxWarp>
          </a:bodyPr>
          <a:lstStyle/>
          <a:p>
            <a:endParaRPr lang="en-US"/>
          </a:p>
        </p:txBody>
      </p:sp>
      <p:sp>
        <p:nvSpPr>
          <p:cNvPr id="273421" name="Line 13"/>
          <p:cNvSpPr>
            <a:spLocks noChangeShapeType="1"/>
          </p:cNvSpPr>
          <p:nvPr/>
        </p:nvSpPr>
        <p:spPr bwMode="auto">
          <a:xfrm>
            <a:off x="3810000" y="6477000"/>
            <a:ext cx="152400" cy="0"/>
          </a:xfrm>
          <a:prstGeom prst="line">
            <a:avLst/>
          </a:prstGeom>
          <a:noFill/>
          <a:ln w="38100">
            <a:solidFill>
              <a:srgbClr val="00FF00"/>
            </a:solidFill>
            <a:round/>
            <a:headEnd/>
            <a:tailEnd/>
          </a:ln>
          <a:effectLst/>
        </p:spPr>
        <p:txBody>
          <a:bodyPr>
            <a:prstTxWarp prst="textNoShape">
              <a:avLst/>
            </a:prstTxWarp>
          </a:bodyPr>
          <a:lstStyle/>
          <a:p>
            <a:endParaRPr lang="en-US"/>
          </a:p>
        </p:txBody>
      </p:sp>
      <p:sp>
        <p:nvSpPr>
          <p:cNvPr id="273422" name="Line 14"/>
          <p:cNvSpPr>
            <a:spLocks noChangeShapeType="1"/>
          </p:cNvSpPr>
          <p:nvPr/>
        </p:nvSpPr>
        <p:spPr bwMode="auto">
          <a:xfrm>
            <a:off x="3429000" y="6248400"/>
            <a:ext cx="0" cy="152400"/>
          </a:xfrm>
          <a:prstGeom prst="line">
            <a:avLst/>
          </a:prstGeom>
          <a:noFill/>
          <a:ln w="38100">
            <a:solidFill>
              <a:srgbClr val="00FF00"/>
            </a:solidFill>
            <a:round/>
            <a:headEnd/>
            <a:tailEnd/>
          </a:ln>
          <a:effectLst/>
        </p:spPr>
        <p:txBody>
          <a:bodyPr>
            <a:prstTxWarp prst="textNoShape">
              <a:avLst/>
            </a:prstTxWarp>
          </a:bodyPr>
          <a:lstStyle/>
          <a:p>
            <a:endParaRPr lang="en-US"/>
          </a:p>
        </p:txBody>
      </p:sp>
      <p:sp>
        <p:nvSpPr>
          <p:cNvPr id="273423" name="Line 15"/>
          <p:cNvSpPr>
            <a:spLocks noChangeShapeType="1"/>
          </p:cNvSpPr>
          <p:nvPr/>
        </p:nvSpPr>
        <p:spPr bwMode="auto">
          <a:xfrm>
            <a:off x="3429000" y="6400800"/>
            <a:ext cx="381000" cy="0"/>
          </a:xfrm>
          <a:prstGeom prst="line">
            <a:avLst/>
          </a:prstGeom>
          <a:noFill/>
          <a:ln w="38100">
            <a:solidFill>
              <a:srgbClr val="00FF00"/>
            </a:solidFill>
            <a:round/>
            <a:headEnd/>
            <a:tailEnd/>
          </a:ln>
          <a:effectLst/>
        </p:spPr>
        <p:txBody>
          <a:bodyPr>
            <a:prstTxWarp prst="textNoShape">
              <a:avLst/>
            </a:prstTxWarp>
          </a:bodyPr>
          <a:lstStyle/>
          <a:p>
            <a:endParaRPr lang="en-US"/>
          </a:p>
        </p:txBody>
      </p:sp>
      <p:sp>
        <p:nvSpPr>
          <p:cNvPr id="273424" name="Line 16"/>
          <p:cNvSpPr>
            <a:spLocks noChangeShapeType="1"/>
          </p:cNvSpPr>
          <p:nvPr/>
        </p:nvSpPr>
        <p:spPr bwMode="auto">
          <a:xfrm>
            <a:off x="2133600" y="2057400"/>
            <a:ext cx="990600" cy="0"/>
          </a:xfrm>
          <a:prstGeom prst="line">
            <a:avLst/>
          </a:prstGeom>
          <a:noFill/>
          <a:ln w="76200">
            <a:solidFill>
              <a:schemeClr val="tx1"/>
            </a:solidFill>
            <a:round/>
            <a:headEnd/>
            <a:tailEnd type="triangle" w="med" len="med"/>
          </a:ln>
          <a:effectLst/>
        </p:spPr>
        <p:txBody>
          <a:bodyPr>
            <a:prstTxWarp prst="textNoShape">
              <a:avLst/>
            </a:prstTxWarp>
          </a:bodyPr>
          <a:lstStyle/>
          <a:p>
            <a:endParaRPr lang="en-US"/>
          </a:p>
        </p:txBody>
      </p:sp>
      <p:sp>
        <p:nvSpPr>
          <p:cNvPr id="273425" name="Text Box 17"/>
          <p:cNvSpPr txBox="1">
            <a:spLocks noChangeArrowheads="1"/>
          </p:cNvSpPr>
          <p:nvPr/>
        </p:nvSpPr>
        <p:spPr bwMode="auto">
          <a:xfrm>
            <a:off x="4419600" y="1752600"/>
            <a:ext cx="2133600" cy="10048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solidFill>
                  <a:srgbClr val="33CCFF"/>
                </a:solidFill>
                <a:latin typeface="Times New Roman" charset="0"/>
              </a:rPr>
              <a:t>Working</a:t>
            </a:r>
          </a:p>
          <a:p>
            <a:pPr>
              <a:spcBef>
                <a:spcPct val="50000"/>
              </a:spcBef>
            </a:pPr>
            <a:r>
              <a:rPr lang="en-US">
                <a:solidFill>
                  <a:srgbClr val="33CCFF"/>
                </a:solidFill>
                <a:latin typeface="Times New Roman" charset="0"/>
              </a:rPr>
              <a:t>Memory</a:t>
            </a:r>
          </a:p>
        </p:txBody>
      </p:sp>
      <p:sp>
        <p:nvSpPr>
          <p:cNvPr id="273426" name="Rectangle 18"/>
          <p:cNvSpPr>
            <a:spLocks noChangeArrowheads="1"/>
          </p:cNvSpPr>
          <p:nvPr/>
        </p:nvSpPr>
        <p:spPr bwMode="auto">
          <a:xfrm>
            <a:off x="4419600" y="1676400"/>
            <a:ext cx="1524000" cy="1219200"/>
          </a:xfrm>
          <a:prstGeom prst="rect">
            <a:avLst/>
          </a:prstGeom>
          <a:noFill/>
          <a:ln w="38100">
            <a:solidFill>
              <a:schemeClr val="tx1"/>
            </a:solidFill>
            <a:miter lim="800000"/>
            <a:headEnd/>
            <a:tailEnd/>
          </a:ln>
          <a:effectLst/>
        </p:spPr>
        <p:txBody>
          <a:bodyPr wrap="none" anchor="ctr">
            <a:prstTxWarp prst="textNoShape">
              <a:avLst/>
            </a:prstTxWarp>
          </a:bodyPr>
          <a:lstStyle/>
          <a:p>
            <a:endParaRPr lang="en-US"/>
          </a:p>
        </p:txBody>
      </p:sp>
      <p:sp>
        <p:nvSpPr>
          <p:cNvPr id="273427" name="Rectangle 19"/>
          <p:cNvSpPr>
            <a:spLocks noChangeArrowheads="1"/>
          </p:cNvSpPr>
          <p:nvPr/>
        </p:nvSpPr>
        <p:spPr bwMode="auto">
          <a:xfrm>
            <a:off x="4953000" y="2819400"/>
            <a:ext cx="381000" cy="152400"/>
          </a:xfrm>
          <a:prstGeom prst="rect">
            <a:avLst/>
          </a:prstGeom>
          <a:solidFill>
            <a:srgbClr val="FFFF99"/>
          </a:solidFill>
          <a:ln w="9525">
            <a:solidFill>
              <a:srgbClr val="FFFF99"/>
            </a:solidFill>
            <a:miter lim="800000"/>
            <a:headEnd/>
            <a:tailEnd/>
          </a:ln>
          <a:effectLst/>
        </p:spPr>
        <p:txBody>
          <a:bodyPr wrap="none" anchor="ctr">
            <a:prstTxWarp prst="textNoShape">
              <a:avLst/>
            </a:prstTxWarp>
          </a:bodyPr>
          <a:lstStyle/>
          <a:p>
            <a:pPr algn="ctr"/>
            <a:endParaRPr lang="en-US" b="0">
              <a:solidFill>
                <a:srgbClr val="FFFF99"/>
              </a:solidFill>
              <a:latin typeface="Times New Roman" charset="0"/>
            </a:endParaRPr>
          </a:p>
        </p:txBody>
      </p:sp>
      <p:sp>
        <p:nvSpPr>
          <p:cNvPr id="273428" name="Rectangle 20"/>
          <p:cNvSpPr>
            <a:spLocks noChangeArrowheads="1"/>
          </p:cNvSpPr>
          <p:nvPr/>
        </p:nvSpPr>
        <p:spPr bwMode="auto">
          <a:xfrm>
            <a:off x="6934200" y="3429000"/>
            <a:ext cx="1752600" cy="2286000"/>
          </a:xfrm>
          <a:prstGeom prst="rect">
            <a:avLst/>
          </a:prstGeom>
          <a:noFill/>
          <a:ln w="38100">
            <a:solidFill>
              <a:schemeClr val="tx1"/>
            </a:solidFill>
            <a:miter lim="800000"/>
            <a:headEnd/>
            <a:tailEnd/>
          </a:ln>
          <a:effectLst/>
        </p:spPr>
        <p:txBody>
          <a:bodyPr wrap="none" anchor="ctr">
            <a:prstTxWarp prst="textNoShape">
              <a:avLst/>
            </a:prstTxWarp>
          </a:bodyPr>
          <a:lstStyle/>
          <a:p>
            <a:endParaRPr lang="en-US"/>
          </a:p>
        </p:txBody>
      </p:sp>
      <p:sp>
        <p:nvSpPr>
          <p:cNvPr id="273429" name="Rectangle 21"/>
          <p:cNvSpPr>
            <a:spLocks noChangeArrowheads="1"/>
          </p:cNvSpPr>
          <p:nvPr/>
        </p:nvSpPr>
        <p:spPr bwMode="auto">
          <a:xfrm>
            <a:off x="6781800" y="4114800"/>
            <a:ext cx="381000" cy="304800"/>
          </a:xfrm>
          <a:prstGeom prst="rect">
            <a:avLst/>
          </a:prstGeom>
          <a:solidFill>
            <a:srgbClr val="FFFF99"/>
          </a:solidFill>
          <a:ln w="9525">
            <a:solidFill>
              <a:srgbClr val="FFFF99"/>
            </a:solidFill>
            <a:miter lim="800000"/>
            <a:headEnd/>
            <a:tailEnd/>
          </a:ln>
          <a:effectLst/>
        </p:spPr>
        <p:txBody>
          <a:bodyPr wrap="none" anchor="ctr">
            <a:prstTxWarp prst="textNoShape">
              <a:avLst/>
            </a:prstTxWarp>
          </a:bodyPr>
          <a:lstStyle/>
          <a:p>
            <a:endParaRPr lang="en-US"/>
          </a:p>
        </p:txBody>
      </p:sp>
      <p:sp>
        <p:nvSpPr>
          <p:cNvPr id="273430" name="Text Box 22"/>
          <p:cNvSpPr txBox="1">
            <a:spLocks noChangeArrowheads="1"/>
          </p:cNvSpPr>
          <p:nvPr/>
        </p:nvSpPr>
        <p:spPr bwMode="auto">
          <a:xfrm>
            <a:off x="5029200" y="4038600"/>
            <a:ext cx="1752600" cy="3968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sz="2000" b="0">
                <a:solidFill>
                  <a:srgbClr val="3333CC"/>
                </a:solidFill>
                <a:latin typeface="Times New Roman" charset="0"/>
              </a:rPr>
              <a:t>Understanding</a:t>
            </a:r>
          </a:p>
        </p:txBody>
      </p:sp>
      <p:sp>
        <p:nvSpPr>
          <p:cNvPr id="273431" name="Line 23"/>
          <p:cNvSpPr>
            <a:spLocks noChangeShapeType="1"/>
          </p:cNvSpPr>
          <p:nvPr/>
        </p:nvSpPr>
        <p:spPr bwMode="auto">
          <a:xfrm>
            <a:off x="4953000" y="2895600"/>
            <a:ext cx="0" cy="1524000"/>
          </a:xfrm>
          <a:prstGeom prst="line">
            <a:avLst/>
          </a:prstGeom>
          <a:noFill/>
          <a:ln w="38100">
            <a:solidFill>
              <a:schemeClr val="tx1"/>
            </a:solidFill>
            <a:round/>
            <a:headEnd/>
            <a:tailEnd/>
          </a:ln>
          <a:effectLst/>
        </p:spPr>
        <p:txBody>
          <a:bodyPr>
            <a:prstTxWarp prst="textNoShape">
              <a:avLst/>
            </a:prstTxWarp>
          </a:bodyPr>
          <a:lstStyle/>
          <a:p>
            <a:endParaRPr lang="en-US"/>
          </a:p>
        </p:txBody>
      </p:sp>
      <p:sp>
        <p:nvSpPr>
          <p:cNvPr id="273432" name="Line 24"/>
          <p:cNvSpPr>
            <a:spLocks noChangeShapeType="1"/>
          </p:cNvSpPr>
          <p:nvPr/>
        </p:nvSpPr>
        <p:spPr bwMode="auto">
          <a:xfrm>
            <a:off x="4953000" y="4419600"/>
            <a:ext cx="1981200" cy="0"/>
          </a:xfrm>
          <a:prstGeom prst="line">
            <a:avLst/>
          </a:prstGeom>
          <a:noFill/>
          <a:ln w="38100">
            <a:solidFill>
              <a:schemeClr val="tx1"/>
            </a:solidFill>
            <a:round/>
            <a:headEnd/>
            <a:tailEnd/>
          </a:ln>
          <a:effectLst/>
        </p:spPr>
        <p:txBody>
          <a:bodyPr>
            <a:prstTxWarp prst="textNoShape">
              <a:avLst/>
            </a:prstTxWarp>
          </a:bodyPr>
          <a:lstStyle/>
          <a:p>
            <a:endParaRPr lang="en-US"/>
          </a:p>
        </p:txBody>
      </p:sp>
      <p:sp>
        <p:nvSpPr>
          <p:cNvPr id="273433" name="Line 25"/>
          <p:cNvSpPr>
            <a:spLocks noChangeShapeType="1"/>
          </p:cNvSpPr>
          <p:nvPr/>
        </p:nvSpPr>
        <p:spPr bwMode="auto">
          <a:xfrm>
            <a:off x="5334000" y="2895600"/>
            <a:ext cx="0" cy="1219200"/>
          </a:xfrm>
          <a:prstGeom prst="line">
            <a:avLst/>
          </a:prstGeom>
          <a:noFill/>
          <a:ln w="38100">
            <a:solidFill>
              <a:schemeClr val="tx1"/>
            </a:solidFill>
            <a:round/>
            <a:headEnd/>
            <a:tailEnd/>
          </a:ln>
          <a:effectLst/>
        </p:spPr>
        <p:txBody>
          <a:bodyPr>
            <a:prstTxWarp prst="textNoShape">
              <a:avLst/>
            </a:prstTxWarp>
          </a:bodyPr>
          <a:lstStyle/>
          <a:p>
            <a:endParaRPr lang="en-US"/>
          </a:p>
        </p:txBody>
      </p:sp>
      <p:sp>
        <p:nvSpPr>
          <p:cNvPr id="273434" name="Line 26"/>
          <p:cNvSpPr>
            <a:spLocks noChangeShapeType="1"/>
          </p:cNvSpPr>
          <p:nvPr/>
        </p:nvSpPr>
        <p:spPr bwMode="auto">
          <a:xfrm>
            <a:off x="5334000" y="4114800"/>
            <a:ext cx="1600200" cy="0"/>
          </a:xfrm>
          <a:prstGeom prst="line">
            <a:avLst/>
          </a:prstGeom>
          <a:noFill/>
          <a:ln w="38100">
            <a:solidFill>
              <a:schemeClr val="tx1"/>
            </a:solidFill>
            <a:round/>
            <a:headEnd/>
            <a:tailEnd/>
          </a:ln>
          <a:effectLst/>
        </p:spPr>
        <p:txBody>
          <a:bodyPr>
            <a:prstTxWarp prst="textNoShape">
              <a:avLst/>
            </a:prstTxWarp>
          </a:bodyPr>
          <a:lstStyle/>
          <a:p>
            <a:endParaRPr lang="en-US"/>
          </a:p>
        </p:txBody>
      </p:sp>
      <p:sp>
        <p:nvSpPr>
          <p:cNvPr id="273435" name="Text Box 27"/>
          <p:cNvSpPr txBox="1">
            <a:spLocks noChangeArrowheads="1"/>
          </p:cNvSpPr>
          <p:nvPr/>
        </p:nvSpPr>
        <p:spPr bwMode="auto">
          <a:xfrm>
            <a:off x="7162800" y="4267200"/>
            <a:ext cx="14478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solidFill>
                  <a:srgbClr val="CC00CC"/>
                </a:solidFill>
                <a:latin typeface="Times New Roman" charset="0"/>
              </a:rPr>
              <a:t>Memory</a:t>
            </a:r>
          </a:p>
        </p:txBody>
      </p:sp>
      <p:sp>
        <p:nvSpPr>
          <p:cNvPr id="273436" name="Rectangle 28"/>
          <p:cNvSpPr>
            <a:spLocks noChangeArrowheads="1"/>
          </p:cNvSpPr>
          <p:nvPr/>
        </p:nvSpPr>
        <p:spPr bwMode="auto">
          <a:xfrm>
            <a:off x="6858000" y="1676400"/>
            <a:ext cx="1981200" cy="1219200"/>
          </a:xfrm>
          <a:prstGeom prst="rect">
            <a:avLst/>
          </a:prstGeom>
          <a:noFill/>
          <a:ln w="38100">
            <a:solidFill>
              <a:srgbClr val="FF33CC"/>
            </a:solidFill>
            <a:miter lim="800000"/>
            <a:headEnd/>
            <a:tailEnd/>
          </a:ln>
          <a:effectLst/>
        </p:spPr>
        <p:txBody>
          <a:bodyPr wrap="none" anchor="ctr">
            <a:prstTxWarp prst="textNoShape">
              <a:avLst/>
            </a:prstTxWarp>
          </a:bodyPr>
          <a:lstStyle/>
          <a:p>
            <a:endParaRPr lang="en-US"/>
          </a:p>
        </p:txBody>
      </p:sp>
      <p:sp>
        <p:nvSpPr>
          <p:cNvPr id="273437" name="Text Box 29"/>
          <p:cNvSpPr txBox="1">
            <a:spLocks noChangeArrowheads="1"/>
          </p:cNvSpPr>
          <p:nvPr/>
        </p:nvSpPr>
        <p:spPr bwMode="auto">
          <a:xfrm>
            <a:off x="6934200" y="2057400"/>
            <a:ext cx="1752600" cy="4572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solidFill>
                  <a:srgbClr val="FF33CC"/>
                </a:solidFill>
                <a:latin typeface="Times New Roman" charset="0"/>
              </a:rPr>
              <a:t>Expression</a:t>
            </a:r>
          </a:p>
        </p:txBody>
      </p:sp>
      <p:sp>
        <p:nvSpPr>
          <p:cNvPr id="273438" name="Line 30"/>
          <p:cNvSpPr>
            <a:spLocks noChangeShapeType="1"/>
          </p:cNvSpPr>
          <p:nvPr/>
        </p:nvSpPr>
        <p:spPr bwMode="auto">
          <a:xfrm flipV="1">
            <a:off x="7772400" y="2971800"/>
            <a:ext cx="0" cy="381000"/>
          </a:xfrm>
          <a:prstGeom prst="line">
            <a:avLst/>
          </a:prstGeom>
          <a:noFill/>
          <a:ln w="76200">
            <a:solidFill>
              <a:schemeClr val="tx1"/>
            </a:solidFill>
            <a:round/>
            <a:headEnd/>
            <a:tailEnd type="triangle" w="med" len="med"/>
          </a:ln>
          <a:effectLst/>
        </p:spPr>
        <p:txBody>
          <a:bodyPr>
            <a:prstTxWarp prst="textNoShape">
              <a:avLst/>
            </a:prstTxWarp>
          </a:bodyPr>
          <a:lstStyle/>
          <a:p>
            <a:endParaRPr lang="en-US"/>
          </a:p>
        </p:txBody>
      </p:sp>
      <p:sp>
        <p:nvSpPr>
          <p:cNvPr id="273439" name="Text Box 31"/>
          <p:cNvSpPr txBox="1">
            <a:spLocks noChangeArrowheads="1"/>
          </p:cNvSpPr>
          <p:nvPr/>
        </p:nvSpPr>
        <p:spPr bwMode="auto">
          <a:xfrm>
            <a:off x="5410200" y="4953000"/>
            <a:ext cx="2895600" cy="1616075"/>
          </a:xfrm>
          <a:prstGeom prst="rect">
            <a:avLst/>
          </a:prstGeom>
          <a:noFill/>
          <a:ln w="9525">
            <a:noFill/>
            <a:miter lim="800000"/>
            <a:headEnd/>
            <a:tailEnd/>
          </a:ln>
          <a:effectLst/>
        </p:spPr>
        <p:txBody>
          <a:bodyPr>
            <a:prstTxWarp prst="textNoShape">
              <a:avLst/>
            </a:prstTxWarp>
            <a:spAutoFit/>
          </a:bodyPr>
          <a:lstStyle/>
          <a:p>
            <a:pPr>
              <a:spcBef>
                <a:spcPct val="50000"/>
              </a:spcBef>
              <a:buFont typeface="Wingdings" charset="2"/>
              <a:buChar char="Ø"/>
            </a:pPr>
            <a:r>
              <a:rPr lang="en-US" sz="2000" b="0">
                <a:solidFill>
                  <a:srgbClr val="3333CC"/>
                </a:solidFill>
                <a:latin typeface="Times New Roman" charset="0"/>
              </a:rPr>
              <a:t>Application</a:t>
            </a:r>
          </a:p>
          <a:p>
            <a:pPr>
              <a:spcBef>
                <a:spcPct val="50000"/>
              </a:spcBef>
              <a:buFont typeface="Wingdings" charset="2"/>
              <a:buChar char="Ø"/>
            </a:pPr>
            <a:r>
              <a:rPr lang="en-US" sz="2000" b="0">
                <a:solidFill>
                  <a:srgbClr val="3333CC"/>
                </a:solidFill>
                <a:latin typeface="Times New Roman" charset="0"/>
              </a:rPr>
              <a:t>Critical &amp;              creative thinking</a:t>
            </a:r>
          </a:p>
          <a:p>
            <a:pPr>
              <a:spcBef>
                <a:spcPct val="50000"/>
              </a:spcBef>
              <a:buFont typeface="Wingdings" charset="2"/>
              <a:buChar char="Ø"/>
            </a:pPr>
            <a:r>
              <a:rPr lang="en-US" sz="2000" b="0">
                <a:solidFill>
                  <a:srgbClr val="3333CC"/>
                </a:solidFill>
                <a:latin typeface="Times New Roman" charset="0"/>
              </a:rPr>
              <a:t>Generalization</a:t>
            </a:r>
          </a:p>
        </p:txBody>
      </p:sp>
      <p:sp>
        <p:nvSpPr>
          <p:cNvPr id="273440" name="Line 32"/>
          <p:cNvSpPr>
            <a:spLocks noChangeShapeType="1"/>
          </p:cNvSpPr>
          <p:nvPr/>
        </p:nvSpPr>
        <p:spPr bwMode="auto">
          <a:xfrm>
            <a:off x="5943600" y="4495800"/>
            <a:ext cx="0" cy="457200"/>
          </a:xfrm>
          <a:prstGeom prst="line">
            <a:avLst/>
          </a:prstGeom>
          <a:noFill/>
          <a:ln w="38100">
            <a:solidFill>
              <a:srgbClr val="3333CC"/>
            </a:solidFill>
            <a:round/>
            <a:headEnd/>
            <a:tailEnd/>
          </a:ln>
          <a:effectLst/>
        </p:spPr>
        <p:txBody>
          <a:bodyPr>
            <a:prstTxWarp prst="textNoShape">
              <a:avLst/>
            </a:prstTxWarp>
          </a:bodyPr>
          <a:lstStyle/>
          <a:p>
            <a:endParaRPr lang="en-US"/>
          </a:p>
        </p:txBody>
      </p:sp>
      <p:sp>
        <p:nvSpPr>
          <p:cNvPr id="273441" name="Line 33"/>
          <p:cNvSpPr>
            <a:spLocks noChangeShapeType="1"/>
          </p:cNvSpPr>
          <p:nvPr/>
        </p:nvSpPr>
        <p:spPr bwMode="auto">
          <a:xfrm flipH="1">
            <a:off x="5943600" y="2339339"/>
            <a:ext cx="914400" cy="45719"/>
          </a:xfrm>
          <a:prstGeom prst="line">
            <a:avLst/>
          </a:prstGeom>
          <a:noFill/>
          <a:ln w="76200">
            <a:solidFill>
              <a:schemeClr val="tx1"/>
            </a:solidFill>
            <a:round/>
            <a:headEnd/>
            <a:tailEnd type="triangle" w="med" len="med"/>
          </a:ln>
          <a:effectLst/>
        </p:spPr>
        <p:txBody>
          <a:bodyPr>
            <a:prstTxWarp prst="textNoShape">
              <a:avLst/>
            </a:prstTxWarp>
          </a:bodyPr>
          <a:lstStyle/>
          <a:p>
            <a:endParaRPr lang="en-US"/>
          </a:p>
        </p:txBody>
      </p:sp>
      <p:sp>
        <p:nvSpPr>
          <p:cNvPr id="34" name="Line 16"/>
          <p:cNvSpPr>
            <a:spLocks noChangeShapeType="1"/>
          </p:cNvSpPr>
          <p:nvPr/>
        </p:nvSpPr>
        <p:spPr bwMode="auto">
          <a:xfrm>
            <a:off x="3467100" y="2202189"/>
            <a:ext cx="990600" cy="0"/>
          </a:xfrm>
          <a:prstGeom prst="line">
            <a:avLst/>
          </a:prstGeom>
          <a:noFill/>
          <a:ln w="76200">
            <a:solidFill>
              <a:schemeClr val="tx1"/>
            </a:solidFill>
            <a:round/>
            <a:headEnd/>
            <a:tailEnd type="triangle" w="med" len="med"/>
          </a:ln>
          <a:effectLst/>
        </p:spPr>
        <p:txBody>
          <a:bodyPr>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8290" name="Rectangle 2"/>
          <p:cNvSpPr>
            <a:spLocks noGrp="1" noChangeArrowheads="1"/>
          </p:cNvSpPr>
          <p:nvPr>
            <p:ph type="title"/>
          </p:nvPr>
        </p:nvSpPr>
        <p:spPr/>
        <p:txBody>
          <a:bodyPr/>
          <a:lstStyle/>
          <a:p>
            <a:r>
              <a:rPr lang="en-US" b="1"/>
              <a:t>Information processing model</a:t>
            </a:r>
          </a:p>
        </p:txBody>
      </p:sp>
      <p:sp>
        <p:nvSpPr>
          <p:cNvPr id="268291" name="Text Box 3"/>
          <p:cNvSpPr txBox="1">
            <a:spLocks noChangeArrowheads="1"/>
          </p:cNvSpPr>
          <p:nvPr/>
        </p:nvSpPr>
        <p:spPr bwMode="auto">
          <a:xfrm>
            <a:off x="533400" y="1828800"/>
            <a:ext cx="2667000" cy="42957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solidFill>
                  <a:srgbClr val="FF0000"/>
                </a:solidFill>
                <a:latin typeface="Times New Roman" charset="0"/>
              </a:rPr>
              <a:t>Attention</a:t>
            </a:r>
          </a:p>
          <a:p>
            <a:pPr>
              <a:spcBef>
                <a:spcPct val="50000"/>
              </a:spcBef>
            </a:pPr>
            <a:endParaRPr lang="en-US" b="0">
              <a:latin typeface="Times New Roman" charset="0"/>
            </a:endParaRPr>
          </a:p>
          <a:p>
            <a:pPr>
              <a:spcBef>
                <a:spcPct val="50000"/>
              </a:spcBef>
            </a:pPr>
            <a:r>
              <a:rPr lang="en-US" sz="2000" b="0">
                <a:solidFill>
                  <a:srgbClr val="FF0000"/>
                </a:solidFill>
                <a:latin typeface="Times New Roman" charset="0"/>
              </a:rPr>
              <a:t>Novelty</a:t>
            </a:r>
          </a:p>
          <a:p>
            <a:pPr>
              <a:spcBef>
                <a:spcPct val="50000"/>
              </a:spcBef>
            </a:pPr>
            <a:r>
              <a:rPr lang="en-US" sz="2000" b="0">
                <a:solidFill>
                  <a:srgbClr val="FF0000"/>
                </a:solidFill>
                <a:latin typeface="Times New Roman" charset="0"/>
              </a:rPr>
              <a:t>Intensity</a:t>
            </a:r>
          </a:p>
          <a:p>
            <a:pPr>
              <a:spcBef>
                <a:spcPct val="50000"/>
              </a:spcBef>
            </a:pPr>
            <a:r>
              <a:rPr lang="en-US" sz="2000" b="0">
                <a:solidFill>
                  <a:srgbClr val="FF0000"/>
                </a:solidFill>
                <a:latin typeface="Times New Roman" charset="0"/>
              </a:rPr>
              <a:t>Personalized</a:t>
            </a:r>
          </a:p>
          <a:p>
            <a:pPr>
              <a:spcBef>
                <a:spcPct val="50000"/>
              </a:spcBef>
            </a:pPr>
            <a:r>
              <a:rPr lang="en-US" sz="2000" b="0">
                <a:solidFill>
                  <a:srgbClr val="FF0000"/>
                </a:solidFill>
                <a:latin typeface="Times New Roman" charset="0"/>
              </a:rPr>
              <a:t>Relevance</a:t>
            </a:r>
          </a:p>
          <a:p>
            <a:pPr>
              <a:spcBef>
                <a:spcPct val="50000"/>
              </a:spcBef>
            </a:pPr>
            <a:endParaRPr lang="en-US" b="0">
              <a:solidFill>
                <a:srgbClr val="FF0000"/>
              </a:solidFill>
              <a:latin typeface="Times New Roman" charset="0"/>
            </a:endParaRPr>
          </a:p>
          <a:p>
            <a:pPr>
              <a:spcBef>
                <a:spcPct val="50000"/>
              </a:spcBef>
            </a:pPr>
            <a:r>
              <a:rPr lang="en-US" sz="2000" b="0">
                <a:solidFill>
                  <a:srgbClr val="FF0000"/>
                </a:solidFill>
                <a:latin typeface="Times New Roman" charset="0"/>
              </a:rPr>
              <a:t>Symbol System</a:t>
            </a:r>
          </a:p>
          <a:p>
            <a:pPr>
              <a:spcBef>
                <a:spcPct val="50000"/>
              </a:spcBef>
            </a:pPr>
            <a:r>
              <a:rPr lang="en-US" sz="2000" b="0">
                <a:solidFill>
                  <a:srgbClr val="FF0000"/>
                </a:solidFill>
                <a:latin typeface="Times New Roman" charset="0"/>
              </a:rPr>
              <a:t>(Multiple Intelligence)</a:t>
            </a:r>
          </a:p>
        </p:txBody>
      </p:sp>
      <p:sp>
        <p:nvSpPr>
          <p:cNvPr id="268292" name="Rectangle 4"/>
          <p:cNvSpPr>
            <a:spLocks noChangeArrowheads="1"/>
          </p:cNvSpPr>
          <p:nvPr/>
        </p:nvSpPr>
        <p:spPr bwMode="auto">
          <a:xfrm>
            <a:off x="457200" y="1752600"/>
            <a:ext cx="1600200" cy="609600"/>
          </a:xfrm>
          <a:prstGeom prst="rect">
            <a:avLst/>
          </a:prstGeom>
          <a:noFill/>
          <a:ln w="38100">
            <a:solidFill>
              <a:srgbClr val="FF0000"/>
            </a:solidFill>
            <a:miter lim="800000"/>
            <a:headEnd/>
            <a:tailEnd/>
          </a:ln>
          <a:effectLst/>
        </p:spPr>
        <p:txBody>
          <a:bodyPr wrap="none" anchor="ctr">
            <a:prstTxWarp prst="textNoShape">
              <a:avLst/>
            </a:prstTxWarp>
          </a:bodyPr>
          <a:lstStyle/>
          <a:p>
            <a:endParaRPr lang="en-US"/>
          </a:p>
        </p:txBody>
      </p:sp>
      <p:sp>
        <p:nvSpPr>
          <p:cNvPr id="268293" name="Line 5"/>
          <p:cNvSpPr>
            <a:spLocks noChangeShapeType="1"/>
          </p:cNvSpPr>
          <p:nvPr/>
        </p:nvSpPr>
        <p:spPr bwMode="auto">
          <a:xfrm>
            <a:off x="1219200" y="2438400"/>
            <a:ext cx="0" cy="533400"/>
          </a:xfrm>
          <a:prstGeom prst="line">
            <a:avLst/>
          </a:prstGeom>
          <a:noFill/>
          <a:ln w="38100">
            <a:solidFill>
              <a:srgbClr val="FF0000"/>
            </a:solidFill>
            <a:round/>
            <a:headEnd/>
            <a:tailEnd/>
          </a:ln>
          <a:effectLst/>
        </p:spPr>
        <p:txBody>
          <a:bodyPr>
            <a:prstTxWarp prst="textNoShape">
              <a:avLst/>
            </a:prstTxWarp>
          </a:bodyPr>
          <a:lstStyle/>
          <a:p>
            <a:endParaRPr lang="en-US"/>
          </a:p>
        </p:txBody>
      </p:sp>
      <p:sp>
        <p:nvSpPr>
          <p:cNvPr id="268294" name="Line 6"/>
          <p:cNvSpPr>
            <a:spLocks noChangeShapeType="1"/>
          </p:cNvSpPr>
          <p:nvPr/>
        </p:nvSpPr>
        <p:spPr bwMode="auto">
          <a:xfrm>
            <a:off x="1219200" y="4648200"/>
            <a:ext cx="0" cy="609600"/>
          </a:xfrm>
          <a:prstGeom prst="line">
            <a:avLst/>
          </a:prstGeom>
          <a:noFill/>
          <a:ln w="38100">
            <a:solidFill>
              <a:srgbClr val="FF0000"/>
            </a:solidFill>
            <a:round/>
            <a:headEnd/>
            <a:tailEnd/>
          </a:ln>
          <a:effectLst/>
        </p:spPr>
        <p:txBody>
          <a:bodyPr>
            <a:prstTxWarp prst="textNoShape">
              <a:avLst/>
            </a:prstTxWarp>
          </a:bodyPr>
          <a:lstStyle/>
          <a:p>
            <a:endParaRPr lang="en-US"/>
          </a:p>
        </p:txBody>
      </p:sp>
      <p:sp>
        <p:nvSpPr>
          <p:cNvPr id="268295" name="Rectangle 7"/>
          <p:cNvSpPr>
            <a:spLocks noChangeArrowheads="1"/>
          </p:cNvSpPr>
          <p:nvPr/>
        </p:nvSpPr>
        <p:spPr bwMode="auto">
          <a:xfrm>
            <a:off x="4953000" y="2819400"/>
            <a:ext cx="381000" cy="152400"/>
          </a:xfrm>
          <a:prstGeom prst="rect">
            <a:avLst/>
          </a:prstGeom>
          <a:solidFill>
            <a:srgbClr val="FFFF99"/>
          </a:solidFill>
          <a:ln w="9525">
            <a:solidFill>
              <a:srgbClr val="FFFF99"/>
            </a:solidFill>
            <a:miter lim="800000"/>
            <a:headEnd/>
            <a:tailEnd/>
          </a:ln>
          <a:effectLst/>
        </p:spPr>
        <p:txBody>
          <a:bodyPr wrap="none" anchor="ctr">
            <a:prstTxWarp prst="textNoShape">
              <a:avLst/>
            </a:prstTxWarp>
          </a:bodyPr>
          <a:lstStyle/>
          <a:p>
            <a:pPr algn="ctr"/>
            <a:endParaRPr lang="en-US" b="0">
              <a:solidFill>
                <a:srgbClr val="FFFF99"/>
              </a:solidFill>
              <a:latin typeface="Times New Roman" charset="0"/>
            </a:endParaRPr>
          </a:p>
        </p:txBody>
      </p:sp>
      <p:sp>
        <p:nvSpPr>
          <p:cNvPr id="268296" name="Rectangle 8"/>
          <p:cNvSpPr>
            <a:spLocks noChangeArrowheads="1"/>
          </p:cNvSpPr>
          <p:nvPr/>
        </p:nvSpPr>
        <p:spPr bwMode="auto">
          <a:xfrm>
            <a:off x="6781800" y="4114800"/>
            <a:ext cx="381000" cy="304800"/>
          </a:xfrm>
          <a:prstGeom prst="rect">
            <a:avLst/>
          </a:prstGeom>
          <a:solidFill>
            <a:srgbClr val="FFFF99"/>
          </a:solidFill>
          <a:ln w="9525">
            <a:solidFill>
              <a:srgbClr val="FFFF99"/>
            </a:solidFill>
            <a:miter lim="800000"/>
            <a:headEnd/>
            <a:tailEnd/>
          </a:ln>
          <a:effectLst/>
        </p:spPr>
        <p:txBody>
          <a:bodyPr wrap="none" anchor="ctr">
            <a:prstTxWarp prst="textNoShape">
              <a:avLst/>
            </a:prstTxWarp>
          </a:bodyPr>
          <a:lstStyle/>
          <a:p>
            <a:endParaRPr lang="en-US"/>
          </a:p>
        </p:txBody>
      </p:sp>
      <p:pic>
        <p:nvPicPr>
          <p:cNvPr id="268297" name="Picture 9" descr="bd05552_"/>
          <p:cNvPicPr>
            <a:picLocks noChangeAspect="1" noChangeArrowheads="1"/>
          </p:cNvPicPr>
          <p:nvPr/>
        </p:nvPicPr>
        <p:blipFill>
          <a:blip r:embed="rId2"/>
          <a:srcRect/>
          <a:stretch>
            <a:fillRect/>
          </a:stretch>
        </p:blipFill>
        <p:spPr bwMode="auto">
          <a:xfrm>
            <a:off x="2486025" y="1714500"/>
            <a:ext cx="6048375" cy="4973638"/>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endParaRPr lang="en-US"/>
          </a:p>
        </p:txBody>
      </p:sp>
      <p:sp>
        <p:nvSpPr>
          <p:cNvPr id="57347" name="Rectangle 3"/>
          <p:cNvSpPr>
            <a:spLocks noGrp="1" noChangeArrowheads="1"/>
          </p:cNvSpPr>
          <p:nvPr>
            <p:ph type="body" idx="1"/>
          </p:nvPr>
        </p:nvSpPr>
        <p:spPr/>
        <p:txBody>
          <a:bodyPr/>
          <a:lstStyle/>
          <a:p>
            <a:endParaRPr lang="en-US"/>
          </a:p>
        </p:txBody>
      </p:sp>
      <p:pic>
        <p:nvPicPr>
          <p:cNvPr id="57348" name="Picture 4"/>
          <p:cNvPicPr>
            <a:picLocks noChangeAspect="1" noChangeArrowheads="1"/>
          </p:cNvPicPr>
          <p:nvPr/>
        </p:nvPicPr>
        <p:blipFill>
          <a:blip r:embed="rId2"/>
          <a:srcRect/>
          <a:stretch>
            <a:fillRect/>
          </a:stretch>
        </p:blipFill>
        <p:spPr bwMode="auto">
          <a:xfrm>
            <a:off x="0" y="0"/>
            <a:ext cx="10248760" cy="6858000"/>
          </a:xfrm>
          <a:prstGeom prst="rect">
            <a:avLst/>
          </a:prstGeom>
          <a:noFill/>
          <a:ln w="9525">
            <a:noFill/>
            <a:miter lim="800000"/>
            <a:headEnd/>
            <a:tailEnd/>
          </a:ln>
          <a:effectLst/>
        </p:spPr>
      </p:pic>
      <p:sp>
        <p:nvSpPr>
          <p:cNvPr id="5" name="TextBox 4"/>
          <p:cNvSpPr txBox="1"/>
          <p:nvPr/>
        </p:nvSpPr>
        <p:spPr>
          <a:xfrm>
            <a:off x="457200" y="304800"/>
            <a:ext cx="8839200" cy="1200329"/>
          </a:xfrm>
          <a:prstGeom prst="rect">
            <a:avLst/>
          </a:prstGeom>
          <a:noFill/>
        </p:spPr>
        <p:txBody>
          <a:bodyPr wrap="square" rtlCol="0">
            <a:spAutoFit/>
          </a:bodyPr>
          <a:lstStyle/>
          <a:p>
            <a:pPr eaLnBrk="1" hangingPunct="1">
              <a:buFont typeface="Wingdings" pitchFamily="-107" charset="2"/>
              <a:buNone/>
            </a:pPr>
            <a:r>
              <a:rPr lang="en-US" sz="3600" dirty="0" smtClean="0">
                <a:solidFill>
                  <a:schemeClr val="accent3"/>
                </a:solidFill>
              </a:rPr>
              <a:t>ENGAGEMENT AND JOYFUL LEARNING</a:t>
            </a:r>
          </a:p>
          <a:p>
            <a:endParaRPr lang="en-US" dirty="0">
              <a:solidFill>
                <a:schemeClr val="accent3"/>
              </a:solidFill>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BR#8 Stress.mp4">
            <a:hlinkClick r:id="" action="ppaction://media"/>
          </p:cNvPr>
          <p:cNvPicPr/>
          <p:nvPr>
            <a:videoFile r:link="rId1"/>
          </p:nvPr>
        </p:nvPicPr>
        <p:blipFill>
          <a:blip r:embed="rId3"/>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075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z="4000" i="1" dirty="0">
                <a:latin typeface="Comic Sans MS" pitchFamily="-107" charset="0"/>
              </a:rPr>
              <a:t>Preferences for Expression</a:t>
            </a:r>
          </a:p>
        </p:txBody>
      </p:sp>
      <p:sp>
        <p:nvSpPr>
          <p:cNvPr id="35843" name="Rectangle 3"/>
          <p:cNvSpPr>
            <a:spLocks noGrp="1" noChangeArrowheads="1"/>
          </p:cNvSpPr>
          <p:nvPr>
            <p:ph type="body" idx="1"/>
          </p:nvPr>
        </p:nvSpPr>
        <p:spPr>
          <a:xfrm>
            <a:off x="685800" y="2017713"/>
            <a:ext cx="8269288" cy="4114800"/>
          </a:xfrm>
        </p:spPr>
        <p:txBody>
          <a:bodyPr/>
          <a:lstStyle/>
          <a:p>
            <a:pPr eaLnBrk="1" hangingPunct="1">
              <a:lnSpc>
                <a:spcPct val="90000"/>
              </a:lnSpc>
            </a:pPr>
            <a:r>
              <a:rPr lang="en-US" dirty="0">
                <a:latin typeface="Comic Sans MS" pitchFamily="-107" charset="0"/>
              </a:rPr>
              <a:t>You are about to be given an assignment</a:t>
            </a:r>
          </a:p>
          <a:p>
            <a:pPr eaLnBrk="1" hangingPunct="1">
              <a:lnSpc>
                <a:spcPct val="90000"/>
              </a:lnSpc>
            </a:pPr>
            <a:r>
              <a:rPr lang="en-US" dirty="0">
                <a:latin typeface="Comic Sans MS" pitchFamily="-107" charset="0"/>
              </a:rPr>
              <a:t>On the note card rank from highest (1) to lowest (4) your preferred expression</a:t>
            </a:r>
            <a:endParaRPr lang="en-US" b="1" dirty="0">
              <a:latin typeface="Comic Sans MS" pitchFamily="-107" charset="0"/>
            </a:endParaRPr>
          </a:p>
          <a:p>
            <a:pPr lvl="1" eaLnBrk="1" hangingPunct="1">
              <a:lnSpc>
                <a:spcPct val="90000"/>
              </a:lnSpc>
            </a:pPr>
            <a:r>
              <a:rPr lang="en-US" sz="3600" dirty="0">
                <a:latin typeface="Comic Sans MS" pitchFamily="-107" charset="0"/>
                <a:ea typeface="ＭＳ Ｐゴシック" pitchFamily="-107" charset="-128"/>
              </a:rPr>
              <a:t>Write </a:t>
            </a:r>
          </a:p>
          <a:p>
            <a:pPr lvl="1" eaLnBrk="1" hangingPunct="1">
              <a:lnSpc>
                <a:spcPct val="90000"/>
              </a:lnSpc>
            </a:pPr>
            <a:r>
              <a:rPr lang="en-US" sz="3600" dirty="0">
                <a:latin typeface="Comic Sans MS" pitchFamily="-107" charset="0"/>
                <a:ea typeface="ＭＳ Ｐゴシック" pitchFamily="-107" charset="-128"/>
              </a:rPr>
              <a:t>Draw</a:t>
            </a:r>
          </a:p>
          <a:p>
            <a:pPr lvl="1" eaLnBrk="1" hangingPunct="1">
              <a:lnSpc>
                <a:spcPct val="90000"/>
              </a:lnSpc>
            </a:pPr>
            <a:r>
              <a:rPr lang="en-US" sz="3600" dirty="0">
                <a:latin typeface="Comic Sans MS" pitchFamily="-107" charset="0"/>
                <a:ea typeface="ＭＳ Ｐゴシック" pitchFamily="-107" charset="-128"/>
              </a:rPr>
              <a:t>Act </a:t>
            </a:r>
          </a:p>
          <a:p>
            <a:pPr lvl="1" eaLnBrk="1" hangingPunct="1">
              <a:lnSpc>
                <a:spcPct val="90000"/>
              </a:lnSpc>
            </a:pPr>
            <a:r>
              <a:rPr lang="en-US" sz="3600" dirty="0">
                <a:latin typeface="Comic Sans MS" pitchFamily="-107" charset="0"/>
                <a:ea typeface="ＭＳ Ｐゴシック" pitchFamily="-107" charset="-128"/>
              </a:rPr>
              <a:t>Build</a:t>
            </a:r>
          </a:p>
          <a:p>
            <a:pPr lvl="4" eaLnBrk="1" hangingPunct="1">
              <a:lnSpc>
                <a:spcPct val="90000"/>
              </a:lnSpc>
            </a:pPr>
            <a:endParaRPr lang="en-US" sz="1800" dirty="0">
              <a:latin typeface="Comic Sans MS" pitchFamily="-107" charset="0"/>
              <a:ea typeface="ＭＳ Ｐゴシック" pitchFamily="-107" charset="-128"/>
            </a:endParaRPr>
          </a:p>
          <a:p>
            <a:pPr lvl="4" eaLnBrk="1" hangingPunct="1">
              <a:lnSpc>
                <a:spcPct val="90000"/>
              </a:lnSpc>
            </a:pPr>
            <a:endParaRPr lang="en-US" sz="1800" dirty="0">
              <a:latin typeface="Comic Sans MS" pitchFamily="-107" charset="0"/>
              <a:ea typeface="ＭＳ Ｐゴシック" pitchFamily="-107" charset="-128"/>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990600" y="-381000"/>
            <a:ext cx="7086600" cy="2057400"/>
          </a:xfrm>
        </p:spPr>
        <p:txBody>
          <a:bodyPr/>
          <a:lstStyle/>
          <a:p>
            <a:pPr eaLnBrk="1" hangingPunct="1"/>
            <a:r>
              <a:rPr lang="en-US" sz="3600" i="1">
                <a:latin typeface="Comic Sans MS" pitchFamily="-107" charset="0"/>
              </a:rPr>
              <a:t>Strength Based Groups</a:t>
            </a:r>
          </a:p>
        </p:txBody>
      </p:sp>
      <p:sp>
        <p:nvSpPr>
          <p:cNvPr id="36867" name="Rectangle 3"/>
          <p:cNvSpPr>
            <a:spLocks noGrp="1" noChangeArrowheads="1"/>
          </p:cNvSpPr>
          <p:nvPr>
            <p:ph type="body" idx="1"/>
          </p:nvPr>
        </p:nvSpPr>
        <p:spPr>
          <a:xfrm>
            <a:off x="762000" y="2057400"/>
            <a:ext cx="7772400" cy="3657600"/>
          </a:xfrm>
        </p:spPr>
        <p:txBody>
          <a:bodyPr/>
          <a:lstStyle/>
          <a:p>
            <a:pPr eaLnBrk="1" hangingPunct="1">
              <a:lnSpc>
                <a:spcPct val="90000"/>
              </a:lnSpc>
            </a:pPr>
            <a:r>
              <a:rPr lang="en-US" sz="3600" dirty="0">
                <a:latin typeface="Comic Sans MS" pitchFamily="-107" charset="0"/>
              </a:rPr>
              <a:t>Your actual group will consist of people who share your most preferred style</a:t>
            </a:r>
            <a:endParaRPr lang="en-US" sz="3600" b="1" dirty="0">
              <a:latin typeface="Comic Sans MS" pitchFamily="-107" charset="0"/>
            </a:endParaRPr>
          </a:p>
          <a:p>
            <a:pPr lvl="1" eaLnBrk="1" hangingPunct="1">
              <a:lnSpc>
                <a:spcPct val="90000"/>
              </a:lnSpc>
            </a:pPr>
            <a:r>
              <a:rPr lang="en-US" sz="3600" dirty="0">
                <a:latin typeface="Comic Sans MS" pitchFamily="-107" charset="0"/>
                <a:ea typeface="ＭＳ Ｐゴシック" pitchFamily="-107" charset="-128"/>
              </a:rPr>
              <a:t>Those who most want to write</a:t>
            </a:r>
          </a:p>
          <a:p>
            <a:pPr lvl="1" eaLnBrk="1" hangingPunct="1">
              <a:lnSpc>
                <a:spcPct val="90000"/>
              </a:lnSpc>
            </a:pPr>
            <a:r>
              <a:rPr lang="en-US" sz="3600" dirty="0">
                <a:latin typeface="Comic Sans MS" pitchFamily="-107" charset="0"/>
                <a:ea typeface="ＭＳ Ｐゴシック" pitchFamily="-107" charset="-128"/>
              </a:rPr>
              <a:t>Those who most want to draw</a:t>
            </a:r>
          </a:p>
          <a:p>
            <a:pPr lvl="1" eaLnBrk="1" hangingPunct="1">
              <a:lnSpc>
                <a:spcPct val="90000"/>
              </a:lnSpc>
            </a:pPr>
            <a:r>
              <a:rPr lang="en-US" sz="3600" dirty="0">
                <a:latin typeface="Comic Sans MS" pitchFamily="-107" charset="0"/>
                <a:ea typeface="ＭＳ Ｐゴシック" pitchFamily="-107" charset="-128"/>
              </a:rPr>
              <a:t>Those who most want to act</a:t>
            </a:r>
          </a:p>
          <a:p>
            <a:pPr lvl="1" eaLnBrk="1" hangingPunct="1">
              <a:lnSpc>
                <a:spcPct val="90000"/>
              </a:lnSpc>
            </a:pPr>
            <a:r>
              <a:rPr lang="en-US" sz="3600" dirty="0">
                <a:latin typeface="Comic Sans MS" pitchFamily="-107" charset="0"/>
                <a:ea typeface="ＭＳ Ｐゴシック" pitchFamily="-107" charset="-128"/>
              </a:rPr>
              <a:t>Those who most want to build</a:t>
            </a:r>
          </a:p>
          <a:p>
            <a:pPr lvl="4" eaLnBrk="1" hangingPunct="1">
              <a:lnSpc>
                <a:spcPct val="90000"/>
              </a:lnSpc>
            </a:pPr>
            <a:endParaRPr lang="en-US" sz="1400" dirty="0">
              <a:latin typeface="Comic Sans MS" pitchFamily="-107" charset="0"/>
              <a:ea typeface="ＭＳ Ｐゴシック" pitchFamily="-107" charset="-128"/>
            </a:endParaRPr>
          </a:p>
          <a:p>
            <a:pPr lvl="4" eaLnBrk="1" hangingPunct="1">
              <a:lnSpc>
                <a:spcPct val="90000"/>
              </a:lnSpc>
              <a:buFont typeface="Wingdings" pitchFamily="-107" charset="2"/>
              <a:buNone/>
            </a:pPr>
            <a:endParaRPr lang="en-US" sz="1400" dirty="0">
              <a:latin typeface="Comic Sans MS" pitchFamily="-107" charset="0"/>
              <a:ea typeface="ＭＳ Ｐゴシック" pitchFamily="-107" charset="-128"/>
            </a:endParaRPr>
          </a:p>
          <a:p>
            <a:pPr lvl="4" eaLnBrk="1" hangingPunct="1">
              <a:lnSpc>
                <a:spcPct val="90000"/>
              </a:lnSpc>
              <a:buFont typeface="Wingdings" pitchFamily="-107" charset="2"/>
              <a:buNone/>
            </a:pPr>
            <a:endParaRPr lang="en-US" sz="1400" dirty="0">
              <a:latin typeface="Comic Sans MS" pitchFamily="-107" charset="0"/>
              <a:ea typeface="ＭＳ Ｐゴシック" pitchFamily="-107" charset="-128"/>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0160000" cy="6769100"/>
          </a:xfrm>
          <a:prstGeom prst="rect">
            <a:avLst/>
          </a:prstGeom>
        </p:spPr>
      </p:pic>
      <p:sp>
        <p:nvSpPr>
          <p:cNvPr id="7" name="Rectangle 6"/>
          <p:cNvSpPr/>
          <p:nvPr/>
        </p:nvSpPr>
        <p:spPr>
          <a:xfrm>
            <a:off x="2438400" y="3810000"/>
            <a:ext cx="4953000" cy="1938992"/>
          </a:xfrm>
          <a:prstGeom prst="rect">
            <a:avLst/>
          </a:prstGeom>
        </p:spPr>
        <p:txBody>
          <a:bodyPr wrap="square">
            <a:spAutoFit/>
          </a:bodyPr>
          <a:lstStyle/>
          <a:p>
            <a:pPr algn="ctr"/>
            <a:r>
              <a:rPr lang="en-US" sz="6000" i="1" dirty="0" smtClean="0">
                <a:solidFill>
                  <a:srgbClr val="FF0000"/>
                </a:solidFill>
                <a:latin typeface="Comic Sans MS" pitchFamily="-107" charset="0"/>
              </a:rPr>
              <a:t>The Assignment</a:t>
            </a:r>
            <a:endParaRPr lang="en-US" sz="6000" dirty="0">
              <a:solidFill>
                <a:srgbClr val="FF0000"/>
              </a:solidFill>
            </a:endParaRPr>
          </a:p>
        </p:txBody>
      </p:sp>
      <p:sp>
        <p:nvSpPr>
          <p:cNvPr id="8" name="Rectangle 7"/>
          <p:cNvSpPr/>
          <p:nvPr/>
        </p:nvSpPr>
        <p:spPr>
          <a:xfrm>
            <a:off x="990600" y="1600200"/>
            <a:ext cx="7315200" cy="656590"/>
          </a:xfrm>
          <a:prstGeom prst="rect">
            <a:avLst/>
          </a:prstGeom>
        </p:spPr>
        <p:txBody>
          <a:bodyPr wrap="square">
            <a:spAutoFit/>
          </a:bodyPr>
          <a:lstStyle/>
          <a:p>
            <a:pPr algn="ctr" eaLnBrk="1" hangingPunct="1">
              <a:lnSpc>
                <a:spcPct val="90000"/>
              </a:lnSpc>
            </a:pPr>
            <a:endParaRPr lang="en-US" sz="4000" dirty="0">
              <a:solidFill>
                <a:schemeClr val="tx1">
                  <a:lumMod val="95000"/>
                  <a:lumOff val="5000"/>
                </a:schemeClr>
              </a:solidFill>
              <a:latin typeface="Comic Sans MS" pitchFamily="-107"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MasterPhAnim="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990600" y="-457200"/>
            <a:ext cx="7086600" cy="2057400"/>
          </a:xfrm>
        </p:spPr>
        <p:txBody>
          <a:bodyPr/>
          <a:lstStyle/>
          <a:p>
            <a:pPr eaLnBrk="1" hangingPunct="1"/>
            <a:r>
              <a:rPr lang="en-US" sz="3600" i="1" dirty="0">
                <a:latin typeface="Comic Sans MS" pitchFamily="-107" charset="0"/>
              </a:rPr>
              <a:t>The Assignment</a:t>
            </a:r>
          </a:p>
        </p:txBody>
      </p:sp>
      <p:sp>
        <p:nvSpPr>
          <p:cNvPr id="106499" name="Rectangle 3"/>
          <p:cNvSpPr>
            <a:spLocks noGrp="1" noChangeArrowheads="1"/>
          </p:cNvSpPr>
          <p:nvPr>
            <p:ph type="body" idx="1"/>
          </p:nvPr>
        </p:nvSpPr>
        <p:spPr>
          <a:xfrm>
            <a:off x="838200" y="1905000"/>
            <a:ext cx="8116888" cy="3846513"/>
          </a:xfrm>
        </p:spPr>
        <p:txBody>
          <a:bodyPr/>
          <a:lstStyle/>
          <a:p>
            <a:pPr eaLnBrk="1" hangingPunct="1">
              <a:lnSpc>
                <a:spcPct val="90000"/>
              </a:lnSpc>
            </a:pPr>
            <a:r>
              <a:rPr lang="en-US" sz="3600" dirty="0" smtClean="0">
                <a:latin typeface="Comic Sans MS" pitchFamily="-107" charset="0"/>
              </a:rPr>
              <a:t>States of matter</a:t>
            </a:r>
          </a:p>
          <a:p>
            <a:pPr eaLnBrk="1" hangingPunct="1">
              <a:lnSpc>
                <a:spcPct val="90000"/>
              </a:lnSpc>
            </a:pPr>
            <a:r>
              <a:rPr lang="en-US" sz="3600" dirty="0" smtClean="0">
                <a:latin typeface="Comic Sans MS" pitchFamily="-107" charset="0"/>
              </a:rPr>
              <a:t>Big idea: Matter can change from one physical state to another and not change its properties (chemical make up)</a:t>
            </a:r>
          </a:p>
          <a:p>
            <a:pPr eaLnBrk="1" hangingPunct="1">
              <a:lnSpc>
                <a:spcPct val="90000"/>
              </a:lnSpc>
            </a:pPr>
            <a:r>
              <a:rPr lang="en-US" sz="3600" dirty="0" smtClean="0">
                <a:latin typeface="Comic Sans MS" pitchFamily="-107" charset="0"/>
              </a:rPr>
              <a:t>Essential question: What is a physical change?</a:t>
            </a:r>
            <a:endParaRPr lang="en-US" sz="3600" dirty="0">
              <a:latin typeface="Comic Sans MS" pitchFamily="-107"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649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649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649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499" grpId="0" build="p" autoUpdateAnimBg="0"/>
    </p:bld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4" name="Cube 3"/>
          <p:cNvSpPr/>
          <p:nvPr/>
        </p:nvSpPr>
        <p:spPr>
          <a:xfrm>
            <a:off x="1803009" y="249490"/>
            <a:ext cx="6361548" cy="5613408"/>
          </a:xfrm>
          <a:prstGeom prst="cube">
            <a:avLst/>
          </a:prstGeom>
          <a:noFill/>
          <a:ln w="1524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803008" y="1735981"/>
            <a:ext cx="4937679" cy="4126917"/>
          </a:xfrm>
          <a:prstGeom prst="rect">
            <a:avLst/>
          </a:prstGeom>
          <a:solidFill>
            <a:srgbClr val="3366FF"/>
          </a:solidFill>
          <a:ln>
            <a:solidFill>
              <a:srgbClr val="0000FF">
                <a:alpha val="8000"/>
              </a:srgb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197777" y="284443"/>
            <a:ext cx="3514780" cy="1349481"/>
          </a:xfrm>
          <a:prstGeom prst="rect">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ight Triangle 9"/>
          <p:cNvSpPr/>
          <p:nvPr/>
        </p:nvSpPr>
        <p:spPr>
          <a:xfrm flipH="1">
            <a:off x="1927737" y="284443"/>
            <a:ext cx="1270040" cy="1349481"/>
          </a:xfrm>
          <a:prstGeom prst="rtTriangl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ight Triangle 10"/>
          <p:cNvSpPr/>
          <p:nvPr/>
        </p:nvSpPr>
        <p:spPr>
          <a:xfrm rot="16200000" flipH="1" flipV="1">
            <a:off x="6746806" y="250193"/>
            <a:ext cx="1349481" cy="1417982"/>
          </a:xfrm>
          <a:prstGeom prst="rtTriangl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820067" y="1735052"/>
            <a:ext cx="1253757" cy="2732993"/>
          </a:xfrm>
          <a:prstGeom prst="rect">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ight Triangle 12"/>
          <p:cNvSpPr/>
          <p:nvPr/>
        </p:nvSpPr>
        <p:spPr>
          <a:xfrm rot="16200000">
            <a:off x="6794885" y="456112"/>
            <a:ext cx="1304124" cy="1253756"/>
          </a:xfrm>
          <a:prstGeom prst="rtTriangl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ight Triangle 13"/>
          <p:cNvSpPr/>
          <p:nvPr/>
        </p:nvSpPr>
        <p:spPr>
          <a:xfrm rot="5400000">
            <a:off x="6828910" y="4385406"/>
            <a:ext cx="1304124" cy="1299131"/>
          </a:xfrm>
          <a:prstGeom prst="rtTriangle">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TextBox 17"/>
          <p:cNvSpPr txBox="1"/>
          <p:nvPr/>
        </p:nvSpPr>
        <p:spPr>
          <a:xfrm>
            <a:off x="2831465" y="318155"/>
            <a:ext cx="5045368" cy="1077218"/>
          </a:xfrm>
          <a:prstGeom prst="rect">
            <a:avLst/>
          </a:prstGeom>
          <a:noFill/>
        </p:spPr>
        <p:txBody>
          <a:bodyPr wrap="square" rtlCol="0">
            <a:spAutoFit/>
          </a:bodyPr>
          <a:lstStyle/>
          <a:p>
            <a:r>
              <a:rPr lang="en-US" sz="3200" b="1" dirty="0" smtClean="0"/>
              <a:t>Emotions</a:t>
            </a:r>
            <a:r>
              <a:rPr lang="en-US" sz="3200" dirty="0" smtClean="0"/>
              <a:t> = to make learning a positive experience.</a:t>
            </a:r>
            <a:endParaRPr lang="en-US" sz="3200" dirty="0"/>
          </a:p>
        </p:txBody>
      </p:sp>
      <p:sp>
        <p:nvSpPr>
          <p:cNvPr id="19" name="Right Triangle 18"/>
          <p:cNvSpPr/>
          <p:nvPr/>
        </p:nvSpPr>
        <p:spPr>
          <a:xfrm rot="16200000">
            <a:off x="6828440" y="490594"/>
            <a:ext cx="1237014" cy="1253754"/>
          </a:xfrm>
          <a:prstGeom prst="r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6820067" y="1735052"/>
            <a:ext cx="1253757" cy="2732993"/>
          </a:xfrm>
          <a:prstGeom prst="rect">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ight Triangle 20"/>
          <p:cNvSpPr/>
          <p:nvPr/>
        </p:nvSpPr>
        <p:spPr>
          <a:xfrm rot="5400000">
            <a:off x="6843121" y="4456331"/>
            <a:ext cx="1218987" cy="1242417"/>
          </a:xfrm>
          <a:prstGeom prst="rtTriangl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p:cNvSpPr txBox="1"/>
          <p:nvPr/>
        </p:nvSpPr>
        <p:spPr>
          <a:xfrm>
            <a:off x="2074527" y="2071625"/>
            <a:ext cx="4638028" cy="3539430"/>
          </a:xfrm>
          <a:prstGeom prst="rect">
            <a:avLst/>
          </a:prstGeom>
          <a:noFill/>
        </p:spPr>
        <p:txBody>
          <a:bodyPr wrap="square" rtlCol="0">
            <a:spAutoFit/>
          </a:bodyPr>
          <a:lstStyle/>
          <a:p>
            <a:r>
              <a:rPr lang="en-US" sz="3200" b="1" dirty="0" smtClean="0"/>
              <a:t>Empowerment</a:t>
            </a:r>
            <a:r>
              <a:rPr lang="en-US" sz="3200" dirty="0" smtClean="0"/>
              <a:t>  = the confidence to believe in the power to make a difference.  The ability to transform individuals from observers of ideas to implementers innovation.</a:t>
            </a:r>
            <a:endParaRPr lang="en-US" sz="3200" dirty="0"/>
          </a:p>
        </p:txBody>
      </p:sp>
      <p:sp>
        <p:nvSpPr>
          <p:cNvPr id="17" name="Title 1"/>
          <p:cNvSpPr txBox="1">
            <a:spLocks/>
          </p:cNvSpPr>
          <p:nvPr/>
        </p:nvSpPr>
        <p:spPr>
          <a:xfrm rot="19080152">
            <a:off x="5763338" y="1551871"/>
            <a:ext cx="4352721" cy="1470025"/>
          </a:xfrm>
          <a:prstGeom prst="rect">
            <a:avLst/>
          </a:prstGeom>
        </p:spPr>
        <p:txBody>
          <a:bodyPr vert="horz" lIns="91440" tIns="45720" rIns="91440" bIns="45720" rtlCol="0" anchor="ctr">
            <a:noAutofit/>
          </a:body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smtClean="0">
                <a:ln>
                  <a:noFill/>
                </a:ln>
                <a:solidFill>
                  <a:schemeClr val="tx1"/>
                </a:solidFill>
                <a:effectLst/>
                <a:uLnTx/>
                <a:uFillTx/>
                <a:latin typeface="+mj-lt"/>
                <a:ea typeface="+mj-ea"/>
                <a:cs typeface="+mj-cs"/>
              </a:rPr>
              <a:t>                 Excitement</a:t>
            </a:r>
            <a:endParaRPr lang="en-US" sz="2800" dirty="0" smtClean="0">
              <a:latin typeface="+mj-lt"/>
              <a:ea typeface="+mj-ea"/>
              <a:cs typeface="+mj-cs"/>
            </a:endParaRPr>
          </a:p>
          <a:p>
            <a:pPr marL="0" marR="0" lvl="0" indent="0" defTabSz="4572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baseline="0" noProof="0" dirty="0" smtClean="0">
                <a:ln>
                  <a:noFill/>
                </a:ln>
                <a:solidFill>
                  <a:schemeClr val="tx1"/>
                </a:solidFill>
                <a:effectLst/>
                <a:uLnTx/>
                <a:uFillTx/>
                <a:latin typeface="+mj-lt"/>
                <a:ea typeface="+mj-ea"/>
                <a:cs typeface="+mj-cs"/>
              </a:rPr>
              <a:t>            so students      </a:t>
            </a:r>
            <a:r>
              <a:rPr kumimoji="0" lang="en-US" sz="2800" b="0" i="0" u="none" strike="noStrike" kern="1200" cap="none" spc="0" normalizeH="0" noProof="0" dirty="0" smtClean="0">
                <a:ln>
                  <a:noFill/>
                </a:ln>
                <a:solidFill>
                  <a:schemeClr val="tx1"/>
                </a:solidFill>
                <a:effectLst/>
                <a:uLnTx/>
                <a:uFillTx/>
                <a:latin typeface="+mj-lt"/>
                <a:ea typeface="+mj-ea"/>
                <a:cs typeface="+mj-cs"/>
              </a:rPr>
              <a:t> </a:t>
            </a:r>
          </a:p>
          <a:p>
            <a:pPr marL="0" marR="0" lvl="0" indent="0" defTabSz="4572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noProof="0" dirty="0" smtClean="0">
                <a:ln>
                  <a:noFill/>
                </a:ln>
                <a:solidFill>
                  <a:schemeClr val="tx1"/>
                </a:solidFill>
                <a:effectLst/>
                <a:uLnTx/>
                <a:uFillTx/>
                <a:latin typeface="+mj-lt"/>
                <a:ea typeface="+mj-ea"/>
                <a:cs typeface="+mj-cs"/>
              </a:rPr>
              <a:t>       can engage</a:t>
            </a:r>
          </a:p>
          <a:p>
            <a:pPr marL="0" marR="0" lvl="0" indent="0" defTabSz="457200" rtl="0" eaLnBrk="1" fontAlgn="auto" latinLnBrk="0" hangingPunct="1">
              <a:lnSpc>
                <a:spcPct val="100000"/>
              </a:lnSpc>
              <a:spcBef>
                <a:spcPct val="0"/>
              </a:spcBef>
              <a:spcAft>
                <a:spcPts val="0"/>
              </a:spcAft>
              <a:buClrTx/>
              <a:buSzTx/>
              <a:buFontTx/>
              <a:buNone/>
              <a:tabLst/>
              <a:defRPr/>
            </a:pPr>
            <a:r>
              <a:rPr lang="en-US" sz="2800" dirty="0" smtClean="0">
                <a:latin typeface="+mj-lt"/>
                <a:ea typeface="+mj-ea"/>
                <a:cs typeface="+mj-cs"/>
              </a:rPr>
              <a:t>    </a:t>
            </a:r>
            <a:r>
              <a:rPr kumimoji="0" lang="en-US" sz="2800" b="0" i="0" u="none" strike="noStrike" kern="1200" cap="none" spc="0" normalizeH="0" noProof="0" dirty="0" smtClean="0">
                <a:ln>
                  <a:noFill/>
                </a:ln>
                <a:solidFill>
                  <a:schemeClr val="tx1"/>
                </a:solidFill>
                <a:effectLst/>
                <a:uLnTx/>
                <a:uFillTx/>
                <a:latin typeface="+mj-lt"/>
                <a:ea typeface="+mj-ea"/>
                <a:cs typeface="+mj-cs"/>
              </a:rPr>
              <a:t> and </a:t>
            </a:r>
          </a:p>
          <a:p>
            <a:pPr marL="0" marR="0" lvl="0" indent="0" defTabSz="457200" rtl="0" eaLnBrk="1" fontAlgn="auto" latinLnBrk="0" hangingPunct="1">
              <a:lnSpc>
                <a:spcPct val="100000"/>
              </a:lnSpc>
              <a:spcBef>
                <a:spcPct val="0"/>
              </a:spcBef>
              <a:spcAft>
                <a:spcPts val="0"/>
              </a:spcAft>
              <a:buClrTx/>
              <a:buSzTx/>
              <a:buFontTx/>
              <a:buNone/>
              <a:tabLst/>
              <a:defRPr/>
            </a:pPr>
            <a:r>
              <a:rPr kumimoji="0" lang="en-US" sz="2800" b="0" i="0" u="none" strike="noStrike" kern="1200" cap="none" spc="0" normalizeH="0" noProof="0" dirty="0" smtClean="0">
                <a:ln>
                  <a:noFill/>
                </a:ln>
                <a:solidFill>
                  <a:schemeClr val="tx1"/>
                </a:solidFill>
                <a:effectLst/>
                <a:uLnTx/>
                <a:uFillTx/>
                <a:latin typeface="+mj-lt"/>
                <a:ea typeface="+mj-ea"/>
                <a:cs typeface="+mj-cs"/>
              </a:rPr>
              <a:t>sustain</a:t>
            </a:r>
            <a:r>
              <a:rPr kumimoji="0" lang="en-US" sz="2800" b="0" i="0" u="none" strike="noStrike" kern="1200" cap="none" spc="0" normalizeH="0" baseline="0" noProof="0" dirty="0" smtClean="0">
                <a:ln>
                  <a:noFill/>
                </a:ln>
                <a:solidFill>
                  <a:schemeClr val="tx1"/>
                </a:solidFill>
                <a:effectLst/>
                <a:uLnTx/>
                <a:uFillTx/>
                <a:latin typeface="+mj-lt"/>
                <a:ea typeface="+mj-ea"/>
                <a:cs typeface="+mj-cs"/>
              </a:rPr>
              <a:t>.</a:t>
            </a:r>
            <a:endParaRPr kumimoji="0" lang="en-US" sz="28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dirty="0"/>
              <a:t>Learning activity</a:t>
            </a:r>
          </a:p>
        </p:txBody>
      </p:sp>
      <p:sp>
        <p:nvSpPr>
          <p:cNvPr id="40963" name="Rectangle 3"/>
          <p:cNvSpPr>
            <a:spLocks noGrp="1" noChangeArrowheads="1"/>
          </p:cNvSpPr>
          <p:nvPr>
            <p:ph type="body" idx="1"/>
          </p:nvPr>
        </p:nvSpPr>
        <p:spPr/>
        <p:txBody>
          <a:bodyPr/>
          <a:lstStyle/>
          <a:p>
            <a:r>
              <a:rPr lang="en-US" dirty="0" smtClean="0"/>
              <a:t>1.Write a poem that tells the story of </a:t>
            </a:r>
            <a:r>
              <a:rPr lang="en-US" u="sng" dirty="0" smtClean="0"/>
              <a:t>or</a:t>
            </a:r>
            <a:r>
              <a:rPr lang="en-US" dirty="0" smtClean="0"/>
              <a:t> explains the process of a melting ice cube. Include information about the three states of matter.</a:t>
            </a:r>
          </a:p>
          <a:p>
            <a:r>
              <a:rPr lang="en-US" dirty="0" smtClean="0"/>
              <a:t>2.Build something that tells the story </a:t>
            </a:r>
            <a:r>
              <a:rPr lang="en-US" u="sng" dirty="0" smtClean="0"/>
              <a:t>or</a:t>
            </a:r>
            <a:r>
              <a:rPr lang="en-US" dirty="0" smtClean="0"/>
              <a:t> explains the process of a melting ice cube. Include information about the three states of matter.</a:t>
            </a:r>
          </a:p>
          <a:p>
            <a:pPr>
              <a:buNone/>
            </a:pPr>
            <a:r>
              <a:rPr lang="en-US" dirty="0" smtClean="0"/>
              <a:t> </a:t>
            </a:r>
          </a:p>
          <a:p>
            <a:pPr>
              <a:buNone/>
            </a:pPr>
            <a:r>
              <a:rPr lang="en-US" dirty="0" smtClean="0"/>
              <a:t> </a:t>
            </a:r>
            <a:endParaRPr lang="en-US" dirty="0" smtClean="0"/>
          </a:p>
          <a:p>
            <a:pPr>
              <a:buNone/>
            </a:pPr>
            <a:r>
              <a:rPr lang="en-US" dirty="0" smtClean="0"/>
              <a:t> </a:t>
            </a:r>
            <a:endParaRPr lang="en-US" dirty="0" smtClean="0"/>
          </a:p>
          <a:p>
            <a:pPr>
              <a:buNone/>
            </a:pPr>
            <a:r>
              <a:rPr lang="en-US" dirty="0" smtClean="0"/>
              <a:t> </a:t>
            </a:r>
            <a:endParaRPr lang="en-US" dirty="0" smtClean="0"/>
          </a:p>
          <a:p>
            <a:pPr>
              <a:buNone/>
            </a:pPr>
            <a:r>
              <a:rPr lang="en-US" dirty="0" smtClean="0"/>
              <a:t> </a:t>
            </a:r>
            <a:endParaRPr lang="en-US" dirty="0" smtClean="0"/>
          </a:p>
          <a:p>
            <a:pPr>
              <a:buNone/>
            </a:pPr>
            <a:r>
              <a:rPr lang="en-US" dirty="0" smtClean="0"/>
              <a:t> </a:t>
            </a:r>
          </a:p>
          <a:p>
            <a:pPr>
              <a:buNone/>
            </a:pPr>
            <a:r>
              <a:rPr lang="en-US" dirty="0" smtClean="0"/>
              <a:t> </a:t>
            </a:r>
          </a:p>
          <a:p>
            <a:pPr eaLnBrk="1" hangingPunct="1"/>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150938" y="152400"/>
            <a:ext cx="7793037" cy="838200"/>
          </a:xfrm>
        </p:spPr>
        <p:txBody>
          <a:bodyPr/>
          <a:lstStyle/>
          <a:p>
            <a:pPr eaLnBrk="1" hangingPunct="1"/>
            <a:r>
              <a:rPr lang="en-US" dirty="0"/>
              <a:t>Learning activity</a:t>
            </a:r>
          </a:p>
        </p:txBody>
      </p:sp>
      <p:sp>
        <p:nvSpPr>
          <p:cNvPr id="40963" name="Rectangle 3"/>
          <p:cNvSpPr>
            <a:spLocks noGrp="1" noChangeArrowheads="1"/>
          </p:cNvSpPr>
          <p:nvPr>
            <p:ph type="body" idx="1"/>
          </p:nvPr>
        </p:nvSpPr>
        <p:spPr>
          <a:xfrm>
            <a:off x="1182688" y="990600"/>
            <a:ext cx="7772400" cy="5141913"/>
          </a:xfrm>
        </p:spPr>
        <p:txBody>
          <a:bodyPr/>
          <a:lstStyle/>
          <a:p>
            <a:r>
              <a:rPr lang="en-US" dirty="0" smtClean="0"/>
              <a:t>3. Perform a skit or make the appropriate background music or rhythm that tells the story of or explains the process of a melting ice cube. Include information about the three states of matter. </a:t>
            </a:r>
          </a:p>
          <a:p>
            <a:r>
              <a:rPr lang="en-US" dirty="0" smtClean="0"/>
              <a:t>4. Draw a three-frame storyboard that tells the story or explains the process of a melting ice cube. Include information about the three states of matter.</a:t>
            </a:r>
          </a:p>
          <a:p>
            <a:pPr>
              <a:buNone/>
            </a:pPr>
            <a:r>
              <a:rPr lang="en-US" dirty="0" smtClean="0"/>
              <a:t> </a:t>
            </a:r>
          </a:p>
          <a:p>
            <a:pPr>
              <a:buNone/>
            </a:pPr>
            <a:r>
              <a:rPr lang="en-US" dirty="0" smtClean="0"/>
              <a:t> </a:t>
            </a:r>
          </a:p>
          <a:p>
            <a:r>
              <a:rPr lang="en-US" dirty="0" smtClean="0"/>
              <a:t> </a:t>
            </a:r>
          </a:p>
          <a:p>
            <a:pPr eaLnBrk="1" hangingPunct="1"/>
            <a:endParaRPr lang="en-US" dirty="0" smtClean="0"/>
          </a:p>
          <a:p>
            <a:pPr>
              <a:buNone/>
            </a:pPr>
            <a:r>
              <a:rPr lang="en-US" dirty="0" smtClean="0"/>
              <a:t> </a:t>
            </a:r>
          </a:p>
          <a:p>
            <a:pPr>
              <a:buNone/>
            </a:pPr>
            <a:r>
              <a:rPr lang="en-US" dirty="0" smtClean="0"/>
              <a:t> </a:t>
            </a:r>
          </a:p>
          <a:p>
            <a:r>
              <a:rPr lang="en-US" dirty="0" smtClean="0"/>
              <a:t>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Blocks to Creativity</a:t>
            </a:r>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1295400" y="1246362"/>
            <a:ext cx="7213600" cy="4805188"/>
          </a:xfrm>
          <a:prstGeom prst="rect">
            <a:avLst/>
          </a:prstGeom>
        </p:spPr>
      </p:pic>
      <p:pic>
        <p:nvPicPr>
          <p:cNvPr id="5" name="Picture 4"/>
          <p:cNvPicPr>
            <a:picLocks noChangeAspect="1"/>
          </p:cNvPicPr>
          <p:nvPr/>
        </p:nvPicPr>
        <p:blipFill>
          <a:blip r:embed="rId2"/>
          <a:stretch>
            <a:fillRect/>
          </a:stretch>
        </p:blipFill>
        <p:spPr>
          <a:xfrm>
            <a:off x="0" y="0"/>
            <a:ext cx="9144000" cy="6091084"/>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914400" y="-381000"/>
            <a:ext cx="7086600" cy="2057400"/>
          </a:xfrm>
        </p:spPr>
        <p:txBody>
          <a:bodyPr/>
          <a:lstStyle/>
          <a:p>
            <a:pPr eaLnBrk="1" hangingPunct="1"/>
            <a:r>
              <a:rPr lang="en-US" sz="3600" i="1">
                <a:latin typeface="Comic Sans MS" charset="0"/>
              </a:rPr>
              <a:t>Forcing the standards:</a:t>
            </a:r>
            <a:br>
              <a:rPr lang="en-US" sz="3600" i="1">
                <a:latin typeface="Comic Sans MS" charset="0"/>
              </a:rPr>
            </a:br>
            <a:r>
              <a:rPr lang="en-US" sz="3600" i="1">
                <a:latin typeface="Comic Sans MS" charset="0"/>
              </a:rPr>
              <a:t>Remedial Groups</a:t>
            </a:r>
          </a:p>
        </p:txBody>
      </p:sp>
      <p:sp>
        <p:nvSpPr>
          <p:cNvPr id="44035" name="Rectangle 3"/>
          <p:cNvSpPr>
            <a:spLocks noGrp="1" noChangeArrowheads="1"/>
          </p:cNvSpPr>
          <p:nvPr>
            <p:ph type="body" idx="1"/>
          </p:nvPr>
        </p:nvSpPr>
        <p:spPr>
          <a:xfrm>
            <a:off x="1182688" y="2474913"/>
            <a:ext cx="7772400" cy="3657600"/>
          </a:xfrm>
        </p:spPr>
        <p:txBody>
          <a:bodyPr/>
          <a:lstStyle/>
          <a:p>
            <a:pPr eaLnBrk="1" hangingPunct="1">
              <a:lnSpc>
                <a:spcPct val="90000"/>
              </a:lnSpc>
            </a:pPr>
            <a:r>
              <a:rPr lang="en-US" sz="2800">
                <a:latin typeface="Comic Sans MS" charset="0"/>
              </a:rPr>
              <a:t>In a few minutes you will form groups to complete an assignment as follows:</a:t>
            </a:r>
          </a:p>
          <a:p>
            <a:pPr lvl="1" eaLnBrk="1" hangingPunct="1">
              <a:lnSpc>
                <a:spcPct val="90000"/>
              </a:lnSpc>
            </a:pPr>
            <a:r>
              <a:rPr lang="en-US" sz="2400">
                <a:latin typeface="Comic Sans MS" charset="0"/>
                <a:ea typeface="ＭＳ Ｐゴシック" charset="-128"/>
              </a:rPr>
              <a:t>Those who least want to write</a:t>
            </a:r>
          </a:p>
          <a:p>
            <a:pPr lvl="1" eaLnBrk="1" hangingPunct="1">
              <a:lnSpc>
                <a:spcPct val="90000"/>
              </a:lnSpc>
            </a:pPr>
            <a:r>
              <a:rPr lang="en-US" sz="2400">
                <a:latin typeface="Comic Sans MS" charset="0"/>
                <a:ea typeface="ＭＳ Ｐゴシック" charset="-128"/>
              </a:rPr>
              <a:t>Those who least want to draw</a:t>
            </a:r>
          </a:p>
          <a:p>
            <a:pPr lvl="1" eaLnBrk="1" hangingPunct="1">
              <a:lnSpc>
                <a:spcPct val="90000"/>
              </a:lnSpc>
            </a:pPr>
            <a:r>
              <a:rPr lang="en-US" sz="2400">
                <a:latin typeface="Comic Sans MS" charset="0"/>
                <a:ea typeface="ＭＳ Ｐゴシック" charset="-128"/>
              </a:rPr>
              <a:t>Those who least want to act</a:t>
            </a:r>
          </a:p>
          <a:p>
            <a:pPr lvl="1" eaLnBrk="1" hangingPunct="1">
              <a:lnSpc>
                <a:spcPct val="90000"/>
              </a:lnSpc>
            </a:pPr>
            <a:r>
              <a:rPr lang="en-US" sz="2400">
                <a:latin typeface="Comic Sans MS" charset="0"/>
                <a:ea typeface="ＭＳ Ｐゴシック" charset="-128"/>
              </a:rPr>
              <a:t>Those who least want to build</a:t>
            </a:r>
          </a:p>
          <a:p>
            <a:pPr lvl="4" eaLnBrk="1" hangingPunct="1">
              <a:lnSpc>
                <a:spcPct val="90000"/>
              </a:lnSpc>
            </a:pPr>
            <a:endParaRPr lang="en-US" sz="1800">
              <a:latin typeface="Comic Sans MS" charset="0"/>
              <a:ea typeface="ＭＳ Ｐゴシック" charset="-128"/>
            </a:endParaRPr>
          </a:p>
          <a:p>
            <a:pPr lvl="4" eaLnBrk="1" hangingPunct="1">
              <a:lnSpc>
                <a:spcPct val="90000"/>
              </a:lnSpc>
              <a:buFont typeface="Wingdings" charset="2"/>
              <a:buNone/>
            </a:pPr>
            <a:endParaRPr lang="en-US" sz="1800">
              <a:latin typeface="Comic Sans MS" charset="0"/>
              <a:ea typeface="ＭＳ Ｐゴシック" charset="-128"/>
            </a:endParaRPr>
          </a:p>
          <a:p>
            <a:pPr lvl="4" eaLnBrk="1" hangingPunct="1">
              <a:lnSpc>
                <a:spcPct val="90000"/>
              </a:lnSpc>
              <a:buFont typeface="Wingdings" charset="2"/>
              <a:buNone/>
            </a:pPr>
            <a:endParaRPr lang="en-US" sz="1800">
              <a:latin typeface="Comic Sans MS" charset="0"/>
              <a:ea typeface="ＭＳ Ｐゴシック" charset="-128"/>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838200" y="-381000"/>
            <a:ext cx="7086600" cy="2057400"/>
          </a:xfrm>
        </p:spPr>
        <p:txBody>
          <a:bodyPr/>
          <a:lstStyle/>
          <a:p>
            <a:pPr eaLnBrk="1" hangingPunct="1"/>
            <a:r>
              <a:rPr lang="en-US" sz="3600" i="1">
                <a:latin typeface="Comic Sans MS" charset="0"/>
              </a:rPr>
              <a:t>Emotional check-in</a:t>
            </a:r>
          </a:p>
        </p:txBody>
      </p:sp>
      <p:sp>
        <p:nvSpPr>
          <p:cNvPr id="114691" name="Rectangle 3"/>
          <p:cNvSpPr>
            <a:spLocks noGrp="1" noChangeArrowheads="1"/>
          </p:cNvSpPr>
          <p:nvPr>
            <p:ph type="body" idx="1"/>
          </p:nvPr>
        </p:nvSpPr>
        <p:spPr>
          <a:xfrm>
            <a:off x="1182688" y="2474913"/>
            <a:ext cx="7772400" cy="3657600"/>
          </a:xfrm>
        </p:spPr>
        <p:txBody>
          <a:bodyPr/>
          <a:lstStyle/>
          <a:p>
            <a:pPr eaLnBrk="1" hangingPunct="1">
              <a:lnSpc>
                <a:spcPct val="90000"/>
              </a:lnSpc>
            </a:pPr>
            <a:r>
              <a:rPr lang="en-US" sz="2400">
                <a:latin typeface="Comic Sans MS" charset="0"/>
              </a:rPr>
              <a:t>How do you feel?</a:t>
            </a:r>
          </a:p>
          <a:p>
            <a:pPr eaLnBrk="1" hangingPunct="1">
              <a:lnSpc>
                <a:spcPct val="90000"/>
              </a:lnSpc>
            </a:pPr>
            <a:r>
              <a:rPr lang="en-US" sz="2400">
                <a:latin typeface="Comic Sans MS" charset="0"/>
              </a:rPr>
              <a:t>Are you excited about the assignment or worried about how you’ll express it?</a:t>
            </a:r>
          </a:p>
          <a:p>
            <a:pPr eaLnBrk="1" hangingPunct="1">
              <a:lnSpc>
                <a:spcPct val="90000"/>
              </a:lnSpc>
            </a:pPr>
            <a:r>
              <a:rPr lang="en-US" sz="2400">
                <a:latin typeface="Comic Sans MS" charset="0"/>
              </a:rPr>
              <a:t>Or…do you care at all?</a:t>
            </a:r>
          </a:p>
          <a:p>
            <a:pPr eaLnBrk="1" hangingPunct="1">
              <a:lnSpc>
                <a:spcPct val="90000"/>
              </a:lnSpc>
            </a:pPr>
            <a:r>
              <a:rPr lang="en-US" sz="2400">
                <a:latin typeface="Comic Sans MS" charset="0"/>
              </a:rPr>
              <a:t>Imagine being a child for whom reading and writing is a constant struggle…</a:t>
            </a:r>
          </a:p>
          <a:p>
            <a:pPr lvl="4" eaLnBrk="1" hangingPunct="1">
              <a:lnSpc>
                <a:spcPct val="90000"/>
              </a:lnSpc>
            </a:pPr>
            <a:endParaRPr lang="en-US" sz="1600">
              <a:latin typeface="Comic Sans MS" charset="0"/>
              <a:ea typeface="ＭＳ Ｐゴシック" charset="-128"/>
            </a:endParaRPr>
          </a:p>
          <a:p>
            <a:pPr lvl="4" eaLnBrk="1" hangingPunct="1">
              <a:lnSpc>
                <a:spcPct val="90000"/>
              </a:lnSpc>
              <a:buFont typeface="Wingdings" charset="2"/>
              <a:buNone/>
            </a:pPr>
            <a:endParaRPr lang="en-US" sz="1600">
              <a:latin typeface="Comic Sans MS" charset="0"/>
              <a:ea typeface="ＭＳ Ｐゴシック" charset="-128"/>
            </a:endParaRPr>
          </a:p>
          <a:p>
            <a:pPr lvl="4" eaLnBrk="1" hangingPunct="1">
              <a:lnSpc>
                <a:spcPct val="90000"/>
              </a:lnSpc>
              <a:buFont typeface="Wingdings" charset="2"/>
              <a:buNone/>
            </a:pPr>
            <a:endParaRPr lang="en-US" sz="1600">
              <a:latin typeface="Comic Sans MS" charset="0"/>
              <a:ea typeface="ＭＳ Ｐゴシック"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469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469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1469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1469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691" grpId="0" build="p" autoUpdateAnimBg="0"/>
    </p:bld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057400"/>
            <a:ext cx="7869237" cy="4267200"/>
          </a:xfrm>
        </p:spPr>
        <p:txBody>
          <a:bodyPr/>
          <a:lstStyle/>
          <a:p>
            <a:r>
              <a:rPr lang="en-US" dirty="0" smtClean="0"/>
              <a:t/>
            </a:r>
            <a:br>
              <a:rPr lang="en-US" dirty="0" smtClean="0"/>
            </a:br>
            <a:r>
              <a:rPr lang="en-US" dirty="0" smtClean="0"/>
              <a:t/>
            </a:r>
            <a:br>
              <a:rPr lang="en-US" dirty="0" smtClean="0"/>
            </a:br>
            <a:r>
              <a:rPr lang="en-US" dirty="0" smtClean="0"/>
              <a:t/>
            </a:r>
            <a:br>
              <a:rPr lang="en-US" dirty="0" smtClean="0"/>
            </a:br>
            <a:r>
              <a:rPr lang="en-US" dirty="0" smtClean="0"/>
              <a:t>In what ways can my teaching be strength based?</a:t>
            </a:r>
            <a:br>
              <a:rPr lang="en-US" dirty="0" smtClean="0"/>
            </a:br>
            <a:r>
              <a:rPr lang="en-US" dirty="0" smtClean="0"/>
              <a:t>What kinds of choices do I offer my students?</a:t>
            </a:r>
            <a:br>
              <a:rPr lang="en-US" dirty="0" smtClean="0"/>
            </a:br>
            <a:r>
              <a:rPr lang="en-US" dirty="0" smtClean="0"/>
              <a:t>How often?</a:t>
            </a:r>
            <a:br>
              <a:rPr lang="en-US" dirty="0" smtClean="0"/>
            </a:br>
            <a:r>
              <a:rPr lang="en-US" dirty="0" smtClean="0"/>
              <a:t/>
            </a:r>
            <a:br>
              <a:rPr lang="en-US" dirty="0" smtClean="0"/>
            </a:b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Need for inquiry and discovery</a:t>
            </a:r>
            <a:endParaRPr lang="en-US" dirty="0"/>
          </a:p>
        </p:txBody>
      </p:sp>
      <p:sp>
        <p:nvSpPr>
          <p:cNvPr id="5" name="Picture Placeholder 4"/>
          <p:cNvSpPr>
            <a:spLocks noGrp="1"/>
          </p:cNvSpPr>
          <p:nvPr>
            <p:ph type="pic" idx="1"/>
          </p:nvPr>
        </p:nvSpPr>
        <p:spPr/>
      </p:sp>
      <p:sp>
        <p:nvSpPr>
          <p:cNvPr id="6" name="Text Placeholder 5"/>
          <p:cNvSpPr>
            <a:spLocks noGrp="1"/>
          </p:cNvSpPr>
          <p:nvPr>
            <p:ph type="body" sz="half" idx="2"/>
          </p:nvPr>
        </p:nvSpPr>
        <p:spPr>
          <a:xfrm>
            <a:off x="1792288" y="5367338"/>
            <a:ext cx="5486400" cy="1262062"/>
          </a:xfrm>
        </p:spPr>
        <p:txBody>
          <a:bodyPr/>
          <a:lstStyle/>
          <a:p>
            <a:pPr algn="ctr"/>
            <a:r>
              <a:rPr lang="en-US" sz="3600" dirty="0" smtClean="0"/>
              <a:t>Need for Discovery and Inquiry</a:t>
            </a:r>
            <a:endParaRPr lang="en-US" sz="3600" dirty="0"/>
          </a:p>
        </p:txBody>
      </p:sp>
      <p:pic>
        <p:nvPicPr>
          <p:cNvPr id="4" name="Picture 3"/>
          <p:cNvPicPr>
            <a:picLocks noChangeAspect="1"/>
          </p:cNvPicPr>
          <p:nvPr/>
        </p:nvPicPr>
        <p:blipFill>
          <a:blip r:embed="rId2"/>
          <a:stretch>
            <a:fillRect/>
          </a:stretch>
        </p:blipFill>
        <p:spPr>
          <a:xfrm>
            <a:off x="1752600" y="152400"/>
            <a:ext cx="5181600" cy="5181600"/>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BR#12 Exploration.mp4">
            <a:hlinkClick r:id="" action="ppaction://media"/>
          </p:cNvPr>
          <p:cNvPicPr/>
          <p:nvPr>
            <a:videoFile r:link="rId1"/>
          </p:nvPr>
        </p:nvPicPr>
        <p:blipFill>
          <a:blip r:embed="rId3"/>
          <a:stretch>
            <a:fillRect/>
          </a:stretch>
        </p:blipFill>
        <p:spPr>
          <a:xfrm>
            <a:off x="0" y="0"/>
            <a:ext cx="9144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2592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a:xfrm>
            <a:off x="0" y="609600"/>
            <a:ext cx="7772400" cy="1143000"/>
          </a:xfrm>
        </p:spPr>
        <p:txBody>
          <a:bodyPr/>
          <a:lstStyle/>
          <a:p>
            <a:pPr eaLnBrk="1" hangingPunct="1"/>
            <a:r>
              <a:rPr lang="en-US" b="1"/>
              <a:t>DISCOVERY LEARNING</a:t>
            </a:r>
            <a:r>
              <a:rPr lang="en-US"/>
              <a:t> </a:t>
            </a:r>
          </a:p>
        </p:txBody>
      </p:sp>
      <p:sp>
        <p:nvSpPr>
          <p:cNvPr id="14339" name="Rectangle 3"/>
          <p:cNvSpPr>
            <a:spLocks noGrp="1" noChangeArrowheads="1"/>
          </p:cNvSpPr>
          <p:nvPr>
            <p:ph type="body" sz="half" idx="4294967295"/>
          </p:nvPr>
        </p:nvSpPr>
        <p:spPr>
          <a:xfrm>
            <a:off x="0" y="1981200"/>
            <a:ext cx="7086600" cy="4114800"/>
          </a:xfrm>
        </p:spPr>
        <p:txBody>
          <a:bodyPr/>
          <a:lstStyle/>
          <a:p>
            <a:pPr eaLnBrk="1" hangingPunct="1"/>
            <a:endParaRPr lang="en-US" sz="2800" b="1"/>
          </a:p>
          <a:p>
            <a:pPr eaLnBrk="1" hangingPunct="1"/>
            <a:r>
              <a:rPr lang="en-US" sz="3600"/>
              <a:t>MESSING ABOUT</a:t>
            </a:r>
          </a:p>
          <a:p>
            <a:pPr eaLnBrk="1" hangingPunct="1"/>
            <a:r>
              <a:rPr lang="en-US" sz="3600"/>
              <a:t>ASKING QUESTIONS</a:t>
            </a:r>
          </a:p>
          <a:p>
            <a:pPr eaLnBrk="1" hangingPunct="1"/>
            <a:r>
              <a:rPr lang="en-US" sz="3600"/>
              <a:t>FORMING HYPOTHESES</a:t>
            </a:r>
          </a:p>
          <a:p>
            <a:pPr eaLnBrk="1" hangingPunct="1"/>
            <a:r>
              <a:rPr lang="en-US" sz="3600"/>
              <a:t>TESTING HYPOTHESES</a:t>
            </a:r>
          </a:p>
          <a:p>
            <a:pPr eaLnBrk="1" hangingPunct="1"/>
            <a:r>
              <a:rPr lang="en-US" sz="3600"/>
              <a:t>DRAWING CONCLUSIONS</a:t>
            </a:r>
          </a:p>
        </p:txBody>
      </p:sp>
      <p:pic>
        <p:nvPicPr>
          <p:cNvPr id="31748" name="Picture 4" descr="j0305257"/>
          <p:cNvPicPr>
            <a:picLocks noGrp="1" noChangeAspect="1" noChangeArrowheads="1"/>
          </p:cNvPicPr>
          <p:nvPr>
            <p:ph sz="half" idx="4294967295"/>
          </p:nvPr>
        </p:nvPicPr>
        <p:blipFill>
          <a:blip r:embed="rId2"/>
          <a:srcRect/>
          <a:stretch>
            <a:fillRect/>
          </a:stretch>
        </p:blipFill>
        <p:spPr>
          <a:xfrm>
            <a:off x="7531100" y="3352800"/>
            <a:ext cx="1612900" cy="2590800"/>
          </a:xfrm>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339">
                                            <p:txEl>
                                              <p:pRg st="1" end="1"/>
                                            </p:txEl>
                                          </p:spTgt>
                                        </p:tgtEl>
                                        <p:attrNameLst>
                                          <p:attrName>style.visibility</p:attrName>
                                        </p:attrNameLst>
                                      </p:cBhvr>
                                      <p:to>
                                        <p:strVal val="visible"/>
                                      </p:to>
                                    </p:set>
                                    <p:animEffect transition="in" filter="dissolve">
                                      <p:cBhvr>
                                        <p:cTn id="7" dur="500"/>
                                        <p:tgtEl>
                                          <p:spTgt spid="1433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339">
                                            <p:txEl>
                                              <p:pRg st="2" end="2"/>
                                            </p:txEl>
                                          </p:spTgt>
                                        </p:tgtEl>
                                        <p:attrNameLst>
                                          <p:attrName>style.visibility</p:attrName>
                                        </p:attrNameLst>
                                      </p:cBhvr>
                                      <p:to>
                                        <p:strVal val="visible"/>
                                      </p:to>
                                    </p:set>
                                    <p:animEffect transition="in" filter="dissolve">
                                      <p:cBhvr>
                                        <p:cTn id="12" dur="500"/>
                                        <p:tgtEl>
                                          <p:spTgt spid="14339">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339">
                                            <p:txEl>
                                              <p:pRg st="3" end="3"/>
                                            </p:txEl>
                                          </p:spTgt>
                                        </p:tgtEl>
                                        <p:attrNameLst>
                                          <p:attrName>style.visibility</p:attrName>
                                        </p:attrNameLst>
                                      </p:cBhvr>
                                      <p:to>
                                        <p:strVal val="visible"/>
                                      </p:to>
                                    </p:set>
                                    <p:animEffect transition="in" filter="dissolve">
                                      <p:cBhvr>
                                        <p:cTn id="17" dur="500"/>
                                        <p:tgtEl>
                                          <p:spTgt spid="14339">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339">
                                            <p:txEl>
                                              <p:pRg st="4" end="4"/>
                                            </p:txEl>
                                          </p:spTgt>
                                        </p:tgtEl>
                                        <p:attrNameLst>
                                          <p:attrName>style.visibility</p:attrName>
                                        </p:attrNameLst>
                                      </p:cBhvr>
                                      <p:to>
                                        <p:strVal val="visible"/>
                                      </p:to>
                                    </p:set>
                                    <p:animEffect transition="in" filter="dissolve">
                                      <p:cBhvr>
                                        <p:cTn id="22" dur="500"/>
                                        <p:tgtEl>
                                          <p:spTgt spid="14339">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4339">
                                            <p:txEl>
                                              <p:pRg st="5" end="5"/>
                                            </p:txEl>
                                          </p:spTgt>
                                        </p:tgtEl>
                                        <p:attrNameLst>
                                          <p:attrName>style.visibility</p:attrName>
                                        </p:attrNameLst>
                                      </p:cBhvr>
                                      <p:to>
                                        <p:strVal val="visible"/>
                                      </p:to>
                                    </p:set>
                                    <p:animEffect transition="in" filter="dissolve">
                                      <p:cBhvr>
                                        <p:cTn id="27" dur="500"/>
                                        <p:tgtEl>
                                          <p:spTgt spid="1433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sz="4000"/>
              <a:t>Playing around with 7-up and raisins</a:t>
            </a:r>
          </a:p>
        </p:txBody>
      </p:sp>
      <p:sp>
        <p:nvSpPr>
          <p:cNvPr id="15363" name="Rectangle 3"/>
          <p:cNvSpPr>
            <a:spLocks noGrp="1" noChangeArrowheads="1"/>
          </p:cNvSpPr>
          <p:nvPr>
            <p:ph type="body" idx="1"/>
          </p:nvPr>
        </p:nvSpPr>
        <p:spPr/>
        <p:txBody>
          <a:bodyPr/>
          <a:lstStyle/>
          <a:p>
            <a:pPr eaLnBrk="1" hangingPunct="1"/>
            <a:r>
              <a:rPr lang="en-US" sz="2800" dirty="0"/>
              <a:t>Take a glass of 7-up,</a:t>
            </a:r>
            <a:r>
              <a:rPr lang="en-US" sz="2800" dirty="0" smtClean="0"/>
              <a:t> and </a:t>
            </a:r>
            <a:r>
              <a:rPr lang="en-US" sz="2800" dirty="0"/>
              <a:t>half a dozen </a:t>
            </a:r>
            <a:r>
              <a:rPr lang="en-US" sz="2800" dirty="0" smtClean="0"/>
              <a:t>raisins. Play</a:t>
            </a:r>
            <a:r>
              <a:rPr lang="en-US" sz="2800" dirty="0"/>
              <a:t>.</a:t>
            </a:r>
            <a:br>
              <a:rPr lang="en-US" sz="2800" dirty="0"/>
            </a:br>
            <a:endParaRPr lang="en-US" sz="2800" dirty="0"/>
          </a:p>
          <a:p>
            <a:pPr eaLnBrk="1" hangingPunct="1"/>
            <a:r>
              <a:rPr lang="en-US" sz="2800" dirty="0"/>
              <a:t>What do you observe? </a:t>
            </a:r>
            <a:br>
              <a:rPr lang="en-US" sz="2800" dirty="0"/>
            </a:br>
            <a:r>
              <a:rPr lang="en-US" sz="2800" dirty="0"/>
              <a:t>Ask 5 questions that </a:t>
            </a:r>
            <a:br>
              <a:rPr lang="en-US" sz="2800" dirty="0"/>
            </a:br>
            <a:r>
              <a:rPr lang="en-US" sz="2800" dirty="0"/>
              <a:t>start with I wonder </a:t>
            </a:r>
            <a:br>
              <a:rPr lang="en-US" sz="2800" dirty="0"/>
            </a:br>
            <a:r>
              <a:rPr lang="en-US" sz="2800" dirty="0"/>
              <a:t>about…</a:t>
            </a:r>
            <a:br>
              <a:rPr lang="en-US" sz="2800" dirty="0"/>
            </a:br>
            <a:r>
              <a:rPr lang="en-US" sz="2800" dirty="0"/>
              <a:t> or I wonder what </a:t>
            </a:r>
            <a:br>
              <a:rPr lang="en-US" sz="2800" dirty="0"/>
            </a:br>
            <a:r>
              <a:rPr lang="en-US" sz="2800" dirty="0"/>
              <a:t>would happen if…</a:t>
            </a:r>
          </a:p>
        </p:txBody>
      </p:sp>
      <p:sp>
        <p:nvSpPr>
          <p:cNvPr id="32772" name="Oval 4"/>
          <p:cNvSpPr>
            <a:spLocks noChangeArrowheads="1"/>
          </p:cNvSpPr>
          <p:nvPr/>
        </p:nvSpPr>
        <p:spPr bwMode="auto">
          <a:xfrm>
            <a:off x="5105400" y="3886200"/>
            <a:ext cx="1752600" cy="228600"/>
          </a:xfrm>
          <a:prstGeom prst="ellipse">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sp>
        <p:nvSpPr>
          <p:cNvPr id="32773" name="Oval 5"/>
          <p:cNvSpPr>
            <a:spLocks noChangeArrowheads="1"/>
          </p:cNvSpPr>
          <p:nvPr/>
        </p:nvSpPr>
        <p:spPr bwMode="auto">
          <a:xfrm>
            <a:off x="5486400" y="5638800"/>
            <a:ext cx="914400" cy="76200"/>
          </a:xfrm>
          <a:prstGeom prst="ellipse">
            <a:avLst/>
          </a:prstGeom>
          <a:solidFill>
            <a:schemeClr val="accent1"/>
          </a:solidFill>
          <a:ln w="9525">
            <a:solidFill>
              <a:schemeClr val="tx1"/>
            </a:solidFill>
            <a:round/>
            <a:headEnd/>
            <a:tailEnd/>
          </a:ln>
        </p:spPr>
        <p:txBody>
          <a:bodyPr wrap="none" anchor="ctr">
            <a:prstTxWarp prst="textNoShape">
              <a:avLst/>
            </a:prstTxWarp>
          </a:bodyPr>
          <a:lstStyle/>
          <a:p>
            <a:endParaRPr lang="en-US"/>
          </a:p>
        </p:txBody>
      </p:sp>
      <p:sp>
        <p:nvSpPr>
          <p:cNvPr id="32774" name="AutoShape 6"/>
          <p:cNvSpPr>
            <a:spLocks noChangeArrowheads="1"/>
          </p:cNvSpPr>
          <p:nvPr/>
        </p:nvSpPr>
        <p:spPr bwMode="auto">
          <a:xfrm>
            <a:off x="5105400" y="4038600"/>
            <a:ext cx="1752600" cy="16764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32775" name="Oval 7"/>
          <p:cNvSpPr>
            <a:spLocks noChangeArrowheads="1"/>
          </p:cNvSpPr>
          <p:nvPr/>
        </p:nvSpPr>
        <p:spPr bwMode="auto">
          <a:xfrm>
            <a:off x="4495800" y="5334000"/>
            <a:ext cx="304800" cy="152400"/>
          </a:xfrm>
          <a:prstGeom prst="ellipse">
            <a:avLst/>
          </a:prstGeom>
          <a:solidFill>
            <a:schemeClr val="bg2"/>
          </a:solidFill>
          <a:ln w="9525">
            <a:solidFill>
              <a:schemeClr val="tx1"/>
            </a:solidFill>
            <a:round/>
            <a:headEnd/>
            <a:tailEnd/>
          </a:ln>
        </p:spPr>
        <p:txBody>
          <a:bodyPr wrap="none" anchor="ctr">
            <a:prstTxWarp prst="textNoShape">
              <a:avLst/>
            </a:prstTxWarp>
          </a:bodyPr>
          <a:lstStyle/>
          <a:p>
            <a:endParaRPr lang="en-US"/>
          </a:p>
        </p:txBody>
      </p:sp>
      <p:sp>
        <p:nvSpPr>
          <p:cNvPr id="32776" name="Oval 8"/>
          <p:cNvSpPr>
            <a:spLocks noChangeArrowheads="1"/>
          </p:cNvSpPr>
          <p:nvPr/>
        </p:nvSpPr>
        <p:spPr bwMode="auto">
          <a:xfrm>
            <a:off x="4419600" y="4876800"/>
            <a:ext cx="304800" cy="152400"/>
          </a:xfrm>
          <a:prstGeom prst="ellipse">
            <a:avLst/>
          </a:prstGeom>
          <a:solidFill>
            <a:schemeClr val="bg2"/>
          </a:solidFill>
          <a:ln w="9525">
            <a:solidFill>
              <a:schemeClr val="tx1"/>
            </a:solidFill>
            <a:round/>
            <a:headEnd/>
            <a:tailEnd/>
          </a:ln>
        </p:spPr>
        <p:txBody>
          <a:bodyPr wrap="none" anchor="ctr">
            <a:prstTxWarp prst="textNoShape">
              <a:avLst/>
            </a:prstTxWarp>
          </a:bodyPr>
          <a:lstStyle/>
          <a:p>
            <a:endParaRPr lang="en-US"/>
          </a:p>
        </p:txBody>
      </p:sp>
      <p:sp>
        <p:nvSpPr>
          <p:cNvPr id="32777" name="Oval 9"/>
          <p:cNvSpPr>
            <a:spLocks noChangeArrowheads="1"/>
          </p:cNvSpPr>
          <p:nvPr/>
        </p:nvSpPr>
        <p:spPr bwMode="auto">
          <a:xfrm>
            <a:off x="4800600" y="4953000"/>
            <a:ext cx="304800" cy="152400"/>
          </a:xfrm>
          <a:prstGeom prst="ellipse">
            <a:avLst/>
          </a:prstGeom>
          <a:solidFill>
            <a:schemeClr val="bg2"/>
          </a:solidFill>
          <a:ln w="9525">
            <a:solidFill>
              <a:schemeClr val="tx1"/>
            </a:solidFill>
            <a:round/>
            <a:headEnd/>
            <a:tailEnd/>
          </a:ln>
        </p:spPr>
        <p:txBody>
          <a:bodyPr wrap="none" anchor="ctr">
            <a:prstTxWarp prst="textNoShape">
              <a:avLst/>
            </a:prstTxWarp>
          </a:bodyPr>
          <a:lstStyle/>
          <a:p>
            <a:endParaRPr lang="en-US"/>
          </a:p>
        </p:txBody>
      </p:sp>
      <p:sp>
        <p:nvSpPr>
          <p:cNvPr id="32778" name="Oval 10"/>
          <p:cNvSpPr>
            <a:spLocks noChangeArrowheads="1"/>
          </p:cNvSpPr>
          <p:nvPr/>
        </p:nvSpPr>
        <p:spPr bwMode="auto">
          <a:xfrm>
            <a:off x="4953000" y="5105400"/>
            <a:ext cx="304800" cy="152400"/>
          </a:xfrm>
          <a:prstGeom prst="ellipse">
            <a:avLst/>
          </a:prstGeom>
          <a:solidFill>
            <a:schemeClr val="bg2"/>
          </a:solidFill>
          <a:ln w="9525">
            <a:solidFill>
              <a:schemeClr val="tx1"/>
            </a:solidFill>
            <a:round/>
            <a:headEnd/>
            <a:tailEnd/>
          </a:ln>
        </p:spPr>
        <p:txBody>
          <a:bodyPr wrap="none" anchor="ctr">
            <a:prstTxWarp prst="textNoShape">
              <a:avLst/>
            </a:prstTxWarp>
          </a:bodyPr>
          <a:lstStyle/>
          <a:p>
            <a:endParaRPr lang="en-US"/>
          </a:p>
        </p:txBody>
      </p:sp>
      <p:sp>
        <p:nvSpPr>
          <p:cNvPr id="32779" name="Oval 11"/>
          <p:cNvSpPr>
            <a:spLocks noChangeArrowheads="1"/>
          </p:cNvSpPr>
          <p:nvPr/>
        </p:nvSpPr>
        <p:spPr bwMode="auto">
          <a:xfrm>
            <a:off x="4648200" y="5105400"/>
            <a:ext cx="304800" cy="152400"/>
          </a:xfrm>
          <a:prstGeom prst="ellipse">
            <a:avLst/>
          </a:prstGeom>
          <a:solidFill>
            <a:schemeClr val="bg2"/>
          </a:solidFill>
          <a:ln w="9525">
            <a:solidFill>
              <a:schemeClr val="tx1"/>
            </a:solidFill>
            <a:round/>
            <a:headEnd/>
            <a:tailEnd/>
          </a:ln>
        </p:spPr>
        <p:txBody>
          <a:bodyPr wrap="none" anchor="ctr">
            <a:prstTxWarp prst="textNoShape">
              <a:avLst/>
            </a:prstTxWarp>
          </a:bodyPr>
          <a:lstStyle/>
          <a:p>
            <a:endParaRPr lang="en-US"/>
          </a:p>
        </p:txBody>
      </p:sp>
      <p:sp>
        <p:nvSpPr>
          <p:cNvPr id="32780" name="Oval 12"/>
          <p:cNvSpPr>
            <a:spLocks noChangeArrowheads="1"/>
          </p:cNvSpPr>
          <p:nvPr/>
        </p:nvSpPr>
        <p:spPr bwMode="auto">
          <a:xfrm flipV="1">
            <a:off x="4648200" y="4648200"/>
            <a:ext cx="304800" cy="152400"/>
          </a:xfrm>
          <a:prstGeom prst="ellipse">
            <a:avLst/>
          </a:prstGeom>
          <a:solidFill>
            <a:schemeClr val="bg2"/>
          </a:solidFill>
          <a:ln w="9525">
            <a:solidFill>
              <a:schemeClr val="tx1"/>
            </a:solidFill>
            <a:round/>
            <a:headEnd/>
            <a:tailEnd/>
          </a:ln>
        </p:spPr>
        <p:txBody>
          <a:bodyPr wrap="none" anchor="ctr">
            <a:prstTxWarp prst="textNoShape">
              <a:avLst/>
            </a:prstTxWarp>
          </a:bodyPr>
          <a:lstStyle/>
          <a:p>
            <a:endParaRPr lang="en-US"/>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dissolve">
                                      <p:cBhvr>
                                        <p:cTn id="7" dur="500"/>
                                        <p:tgtEl>
                                          <p:spTgt spid="1536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363">
                                            <p:txEl>
                                              <p:pRg st="1" end="1"/>
                                            </p:txEl>
                                          </p:spTgt>
                                        </p:tgtEl>
                                        <p:attrNameLst>
                                          <p:attrName>style.visibility</p:attrName>
                                        </p:attrNameLst>
                                      </p:cBhvr>
                                      <p:to>
                                        <p:strVal val="visible"/>
                                      </p:to>
                                    </p:set>
                                    <p:animEffect transition="in" filter="dissolve">
                                      <p:cBhvr>
                                        <p:cTn id="12" dur="500"/>
                                        <p:tgtEl>
                                          <p:spTgt spid="1536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838200" y="-381000"/>
            <a:ext cx="7924800" cy="4419600"/>
          </a:xfrm>
        </p:spPr>
        <p:txBody>
          <a:bodyPr>
            <a:noAutofit/>
          </a:bodyPr>
          <a:lstStyle/>
          <a:p>
            <a:pPr algn="l"/>
            <a:r>
              <a:rPr lang="en-US" sz="3600" b="1" dirty="0" smtClean="0">
                <a:ln>
                  <a:solidFill>
                    <a:schemeClr val="tx1"/>
                  </a:solidFill>
                </a:ln>
                <a:solidFill>
                  <a:srgbClr val="0000FF"/>
                </a:solidFill>
              </a:rPr>
              <a:t>Emotions</a:t>
            </a:r>
            <a:r>
              <a:rPr lang="en-US" sz="3600" dirty="0" smtClean="0"/>
              <a:t>, to make learning a + experience</a:t>
            </a:r>
            <a:br>
              <a:rPr lang="en-US" sz="3600" dirty="0" smtClean="0"/>
            </a:br>
            <a:r>
              <a:rPr lang="en-US" sz="3600" dirty="0" smtClean="0"/>
              <a:t/>
            </a:r>
            <a:br>
              <a:rPr lang="en-US" sz="3600" dirty="0" smtClean="0"/>
            </a:br>
            <a:r>
              <a:rPr lang="en-US" sz="3600" b="1" dirty="0" smtClean="0">
                <a:ln>
                  <a:solidFill>
                    <a:schemeClr val="tx1"/>
                  </a:solidFill>
                </a:ln>
                <a:solidFill>
                  <a:srgbClr val="FF0000"/>
                </a:solidFill>
              </a:rPr>
              <a:t>Excitement</a:t>
            </a:r>
            <a:r>
              <a:rPr lang="en-US" sz="3600" dirty="0" smtClean="0"/>
              <a:t>, to engage and sustain</a:t>
            </a:r>
            <a:br>
              <a:rPr lang="en-US" sz="3600" dirty="0" smtClean="0"/>
            </a:br>
            <a:r>
              <a:rPr lang="en-US" sz="3600" dirty="0" smtClean="0"/>
              <a:t/>
            </a:r>
            <a:br>
              <a:rPr lang="en-US" sz="3600" dirty="0" smtClean="0"/>
            </a:br>
            <a:r>
              <a:rPr lang="en-US" sz="3600" b="1" dirty="0" smtClean="0">
                <a:ln>
                  <a:solidFill>
                    <a:schemeClr val="tx1"/>
                  </a:solidFill>
                </a:ln>
                <a:solidFill>
                  <a:srgbClr val="FFFF00"/>
                </a:solidFill>
              </a:rPr>
              <a:t>Empower</a:t>
            </a:r>
            <a:r>
              <a:rPr lang="en-US" sz="3600" dirty="0" smtClean="0"/>
              <a:t> , to lead beyond the present.  </a:t>
            </a:r>
            <a:br>
              <a:rPr lang="en-US" sz="3600" dirty="0" smtClean="0"/>
            </a:br>
            <a:endParaRPr lang="en-US" sz="3600" b="1" dirty="0">
              <a:solidFill>
                <a:srgbClr val="FF0000"/>
              </a:solidFill>
            </a:endParaRPr>
          </a:p>
        </p:txBody>
      </p:sp>
      <p:sp>
        <p:nvSpPr>
          <p:cNvPr id="4" name="Subtitle 3"/>
          <p:cNvSpPr>
            <a:spLocks noGrp="1"/>
          </p:cNvSpPr>
          <p:nvPr>
            <p:ph type="subTitle" idx="1"/>
          </p:nvPr>
        </p:nvSpPr>
        <p:spPr>
          <a:xfrm>
            <a:off x="1371600" y="4572000"/>
            <a:ext cx="6400800" cy="1600200"/>
          </a:xfrm>
        </p:spPr>
        <p:txBody>
          <a:bodyPr/>
          <a:lstStyle/>
          <a:p>
            <a:r>
              <a:rPr lang="en-US" b="1" dirty="0" smtClean="0">
                <a:solidFill>
                  <a:srgbClr val="FF0000"/>
                </a:solidFill>
              </a:rPr>
              <a:t>Our focus will be to share strategies for E </a:t>
            </a:r>
            <a:r>
              <a:rPr lang="en-US" b="1" baseline="30000" dirty="0" smtClean="0">
                <a:solidFill>
                  <a:srgbClr val="FF0000"/>
                </a:solidFill>
              </a:rPr>
              <a:t>3</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a:t>My Plan</a:t>
            </a:r>
          </a:p>
        </p:txBody>
      </p:sp>
      <p:sp>
        <p:nvSpPr>
          <p:cNvPr id="33795" name="Rectangle 3"/>
          <p:cNvSpPr>
            <a:spLocks noGrp="1" noChangeArrowheads="1"/>
          </p:cNvSpPr>
          <p:nvPr>
            <p:ph type="body" idx="1"/>
          </p:nvPr>
        </p:nvSpPr>
        <p:spPr/>
        <p:txBody>
          <a:bodyPr/>
          <a:lstStyle/>
          <a:p>
            <a:pPr eaLnBrk="1" hangingPunct="1"/>
            <a:r>
              <a:rPr lang="en-US" sz="2800"/>
              <a:t>Question: What do I want to know?</a:t>
            </a:r>
          </a:p>
          <a:p>
            <a:pPr eaLnBrk="1" hangingPunct="1">
              <a:buFontTx/>
              <a:buNone/>
            </a:pPr>
            <a:endParaRPr lang="en-US" sz="2800"/>
          </a:p>
          <a:p>
            <a:pPr eaLnBrk="1" hangingPunct="1"/>
            <a:r>
              <a:rPr lang="en-US" sz="2800"/>
              <a:t>My hypothesis…</a:t>
            </a:r>
          </a:p>
          <a:p>
            <a:pPr eaLnBrk="1" hangingPunct="1"/>
            <a:endParaRPr lang="en-US" sz="2800"/>
          </a:p>
          <a:p>
            <a:pPr eaLnBrk="1" hangingPunct="1"/>
            <a:r>
              <a:rPr lang="en-US" sz="2800"/>
              <a:t>How will I conduct my experiment (materials and steps)</a:t>
            </a:r>
          </a:p>
          <a:p>
            <a:pPr eaLnBrk="1" hangingPunct="1"/>
            <a:endParaRPr lang="en-US" sz="2800"/>
          </a:p>
          <a:p>
            <a:pPr eaLnBrk="1" hangingPunct="1"/>
            <a:r>
              <a:rPr lang="en-US" sz="2800"/>
              <a:t>Observations and conclusions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150938" y="152400"/>
            <a:ext cx="7793037" cy="1143000"/>
          </a:xfrm>
        </p:spPr>
        <p:txBody>
          <a:bodyPr/>
          <a:lstStyle/>
          <a:p>
            <a:r>
              <a:rPr lang="en-US" dirty="0" smtClean="0"/>
              <a:t>One take away</a:t>
            </a:r>
            <a:endParaRPr lang="en-US" dirty="0"/>
          </a:p>
        </p:txBody>
      </p:sp>
      <p:sp>
        <p:nvSpPr>
          <p:cNvPr id="3" name="Content Placeholder 2"/>
          <p:cNvSpPr>
            <a:spLocks noGrp="1"/>
          </p:cNvSpPr>
          <p:nvPr>
            <p:ph idx="1"/>
          </p:nvPr>
        </p:nvSpPr>
        <p:spPr>
          <a:xfrm>
            <a:off x="1182688" y="1447800"/>
            <a:ext cx="7772400" cy="4684713"/>
          </a:xfrm>
        </p:spPr>
        <p:txBody>
          <a:bodyPr/>
          <a:lstStyle/>
          <a:p>
            <a:r>
              <a:rPr lang="en-US" dirty="0" smtClean="0"/>
              <a:t>Visit with your neighbor and talk about one idea you can use to engage today’s learners tomorrow.</a:t>
            </a:r>
          </a:p>
          <a:p>
            <a:endParaRPr lang="en-US" dirty="0"/>
          </a:p>
        </p:txBody>
      </p:sp>
      <p:pic>
        <p:nvPicPr>
          <p:cNvPr id="4" name="Picture 3"/>
          <p:cNvPicPr>
            <a:picLocks noChangeAspect="1"/>
          </p:cNvPicPr>
          <p:nvPr/>
        </p:nvPicPr>
        <p:blipFill>
          <a:blip r:embed="rId2"/>
          <a:stretch>
            <a:fillRect/>
          </a:stretch>
        </p:blipFill>
        <p:spPr>
          <a:xfrm>
            <a:off x="457200" y="2971800"/>
            <a:ext cx="7975600" cy="388620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010460" y="274638"/>
            <a:ext cx="4570032" cy="1143000"/>
          </a:xfrm>
        </p:spPr>
        <p:txBody>
          <a:bodyPr>
            <a:normAutofit fontScale="90000"/>
          </a:bodyPr>
          <a:lstStyle/>
          <a:p>
            <a:r>
              <a:rPr lang="en-US" dirty="0" smtClean="0"/>
              <a:t>21</a:t>
            </a:r>
            <a:r>
              <a:rPr lang="en-US" baseline="30000" dirty="0" smtClean="0"/>
              <a:t>st</a:t>
            </a:r>
            <a:r>
              <a:rPr lang="en-US" dirty="0" smtClean="0"/>
              <a:t> Century  Students</a:t>
            </a:r>
            <a:endParaRPr lang="en-US" dirty="0"/>
          </a:p>
        </p:txBody>
      </p:sp>
      <p:pic>
        <p:nvPicPr>
          <p:cNvPr id="5" name="Picture 4"/>
          <p:cNvPicPr>
            <a:picLocks noChangeAspect="1"/>
          </p:cNvPicPr>
          <p:nvPr/>
        </p:nvPicPr>
        <p:blipFill>
          <a:blip r:embed="rId2"/>
          <a:stretch>
            <a:fillRect/>
          </a:stretch>
        </p:blipFill>
        <p:spPr>
          <a:xfrm>
            <a:off x="1805186" y="1480874"/>
            <a:ext cx="4925814" cy="4925814"/>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229600" cy="1143000"/>
          </a:xfrm>
        </p:spPr>
        <p:txBody>
          <a:bodyPr/>
          <a:lstStyle/>
          <a:p>
            <a:r>
              <a:rPr lang="en-US" dirty="0" smtClean="0"/>
              <a:t>21 </a:t>
            </a:r>
            <a:r>
              <a:rPr lang="en-US" baseline="30000" dirty="0" err="1" smtClean="0"/>
              <a:t>st</a:t>
            </a:r>
            <a:r>
              <a:rPr lang="en-US" dirty="0" smtClean="0"/>
              <a:t> Century Skills</a:t>
            </a:r>
            <a:endParaRPr lang="en-US" dirty="0"/>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 y="997120"/>
            <a:ext cx="9141171" cy="5856918"/>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Workshops’ themes</a:t>
            </a:r>
            <a:endParaRPr lang="en-US" dirty="0"/>
          </a:p>
        </p:txBody>
      </p:sp>
      <p:sp>
        <p:nvSpPr>
          <p:cNvPr id="3" name="Content Placeholder 2"/>
          <p:cNvSpPr>
            <a:spLocks noGrp="1"/>
          </p:cNvSpPr>
          <p:nvPr>
            <p:ph idx="1"/>
          </p:nvPr>
        </p:nvSpPr>
        <p:spPr>
          <a:xfrm>
            <a:off x="1182688" y="2017712"/>
            <a:ext cx="7772400" cy="4840287"/>
          </a:xfrm>
        </p:spPr>
        <p:txBody>
          <a:bodyPr/>
          <a:lstStyle/>
          <a:p>
            <a:r>
              <a:rPr lang="en-US" dirty="0" smtClean="0"/>
              <a:t>Engaging the 21</a:t>
            </a:r>
            <a:r>
              <a:rPr lang="en-US" baseline="30000" dirty="0" smtClean="0"/>
              <a:t>st</a:t>
            </a:r>
            <a:r>
              <a:rPr lang="en-US" dirty="0" smtClean="0"/>
              <a:t> Century learner</a:t>
            </a:r>
          </a:p>
          <a:p>
            <a:r>
              <a:rPr lang="en-US" dirty="0" smtClean="0"/>
              <a:t>Creating a culture of creativity and innovation through differentiation, talent development and critical and creative thinking.</a:t>
            </a:r>
          </a:p>
          <a:p>
            <a:r>
              <a:rPr lang="en-US" dirty="0" smtClean="0"/>
              <a:t>The role of social and emotional learning</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6626" name="Title 3"/>
          <p:cNvSpPr>
            <a:spLocks noGrp="1"/>
          </p:cNvSpPr>
          <p:nvPr>
            <p:ph type="title"/>
          </p:nvPr>
        </p:nvSpPr>
        <p:spPr>
          <a:xfrm>
            <a:off x="1792288" y="4800600"/>
            <a:ext cx="6665912" cy="1676400"/>
          </a:xfrm>
        </p:spPr>
        <p:txBody>
          <a:bodyPr/>
          <a:lstStyle/>
          <a:p>
            <a:pPr eaLnBrk="1" hangingPunct="1"/>
            <a:r>
              <a:rPr lang="en-US" sz="3200" dirty="0" smtClean="0"/>
              <a:t>Engaging the 21</a:t>
            </a:r>
            <a:r>
              <a:rPr lang="en-US" sz="3200" baseline="30000" dirty="0" smtClean="0"/>
              <a:t>st</a:t>
            </a:r>
            <a:r>
              <a:rPr lang="en-US" sz="3200" dirty="0" smtClean="0"/>
              <a:t> Century Learner</a:t>
            </a:r>
          </a:p>
        </p:txBody>
      </p:sp>
      <p:pic>
        <p:nvPicPr>
          <p:cNvPr id="26627" name="Picture Placeholder 8" descr="a warrior--audrey vv.jpg"/>
          <p:cNvPicPr>
            <a:picLocks noGrp="1" noChangeAspect="1"/>
          </p:cNvPicPr>
          <p:nvPr>
            <p:ph type="pic" idx="1"/>
          </p:nvPr>
        </p:nvPicPr>
        <p:blipFill>
          <a:blip r:embed="rId2"/>
          <a:srcRect l="5504" r="5504"/>
          <a:stretch>
            <a:fillRect/>
          </a:stretch>
        </p:blipFill>
        <p:spPr>
          <a:xfrm>
            <a:off x="0" y="152400"/>
            <a:ext cx="8743174" cy="5095125"/>
          </a:xfrm>
        </p:spPr>
      </p:pic>
      <p:sp>
        <p:nvSpPr>
          <p:cNvPr id="26628" name="Text Placeholder 6"/>
          <p:cNvSpPr>
            <a:spLocks noGrp="1"/>
          </p:cNvSpPr>
          <p:nvPr>
            <p:ph type="body" sz="half" idx="2"/>
          </p:nvPr>
        </p:nvSpPr>
        <p:spPr/>
        <p:txBody>
          <a:bodyPr/>
          <a:lstStyle/>
          <a:p>
            <a:pPr eaLnBrk="1" hangingPunct="1"/>
            <a:endParaRPr lang="en-US" sz="28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learner is different </a:t>
            </a:r>
            <a:endParaRPr lang="en-US" dirty="0"/>
          </a:p>
        </p:txBody>
      </p:sp>
      <p:sp>
        <p:nvSpPr>
          <p:cNvPr id="3" name="Content Placeholder 2"/>
          <p:cNvSpPr>
            <a:spLocks noGrp="1"/>
          </p:cNvSpPr>
          <p:nvPr>
            <p:ph idx="1"/>
          </p:nvPr>
        </p:nvSpPr>
        <p:spPr>
          <a:xfrm>
            <a:off x="1182688" y="1600200"/>
            <a:ext cx="7772400" cy="5257799"/>
          </a:xfrm>
        </p:spPr>
        <p:txBody>
          <a:bodyPr/>
          <a:lstStyle/>
          <a:p>
            <a:r>
              <a:rPr lang="en-US" dirty="0" smtClean="0"/>
              <a:t>Digital natives</a:t>
            </a:r>
          </a:p>
          <a:p>
            <a:r>
              <a:rPr lang="en-US" dirty="0" smtClean="0"/>
              <a:t>Need for movement</a:t>
            </a:r>
          </a:p>
          <a:p>
            <a:r>
              <a:rPr lang="en-US" dirty="0" smtClean="0"/>
              <a:t>More visual/spatial and kinesthetic</a:t>
            </a:r>
          </a:p>
          <a:p>
            <a:r>
              <a:rPr lang="en-US" dirty="0" smtClean="0"/>
              <a:t>Multi focused vs. singularly focused</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a:ln>
              <a:noFill/>
            </a:ln>
            <a:solidFill>
              <a:schemeClr val="tx1"/>
            </a:solidFill>
            <a:effectLst/>
            <a:latin typeface="Tahoma" pitchFamily="-110"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1" i="0" u="none" strike="noStrike" cap="none" normalizeH="0" baseline="0">
            <a:ln>
              <a:noFill/>
            </a:ln>
            <a:solidFill>
              <a:schemeClr val="tx1"/>
            </a:solidFill>
            <a:effectLst/>
            <a:latin typeface="Tahoma" pitchFamily="-110"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12386</TotalTime>
  <Words>1338</Words>
  <Application>Microsoft Macintosh PowerPoint</Application>
  <PresentationFormat>On-screen Show (4:3)</PresentationFormat>
  <Paragraphs>166</Paragraphs>
  <Slides>41</Slides>
  <Notes>5</Notes>
  <HiddenSlides>0</HiddenSlides>
  <MMClips>4</MMClips>
  <ScaleCrop>false</ScaleCrop>
  <HeadingPairs>
    <vt:vector size="4" baseType="variant">
      <vt:variant>
        <vt:lpstr>Design Template</vt:lpstr>
      </vt:variant>
      <vt:variant>
        <vt:i4>1</vt:i4>
      </vt:variant>
      <vt:variant>
        <vt:lpstr>Slide Titles</vt:lpstr>
      </vt:variant>
      <vt:variant>
        <vt:i4>41</vt:i4>
      </vt:variant>
    </vt:vector>
  </HeadingPairs>
  <TitlesOfParts>
    <vt:vector size="42" baseType="lpstr">
      <vt:lpstr>Blends</vt:lpstr>
      <vt:lpstr>Activities and clips</vt:lpstr>
      <vt:lpstr>Teaching Tomorrow’s Leaders:  Engaging all students  for the 21st Century</vt:lpstr>
      <vt:lpstr>Slide 3</vt:lpstr>
      <vt:lpstr>Emotions, to make learning a + experience  Excitement, to engage and sustain  Empower , to lead beyond the present.   </vt:lpstr>
      <vt:lpstr>21st Century  Students</vt:lpstr>
      <vt:lpstr>21 st Century Skills</vt:lpstr>
      <vt:lpstr>Workshops’ themes</vt:lpstr>
      <vt:lpstr>Engaging the 21st Century Learner</vt:lpstr>
      <vt:lpstr>Today’s learner is different </vt:lpstr>
      <vt:lpstr>Brain Rules: What we  now  know about learning</vt:lpstr>
      <vt:lpstr>MOVEMENT AND EXERCISE </vt:lpstr>
      <vt:lpstr>RULE #1: EXERCISE BOOSTS BRAIN POWER</vt:lpstr>
      <vt:lpstr>Slide 13</vt:lpstr>
      <vt:lpstr>Slide 14</vt:lpstr>
      <vt:lpstr>Slide 15</vt:lpstr>
      <vt:lpstr>Slide 16</vt:lpstr>
      <vt:lpstr>Slide 17</vt:lpstr>
      <vt:lpstr>Slide 18</vt:lpstr>
      <vt:lpstr>Slide 19</vt:lpstr>
      <vt:lpstr>HOW LONG ARE YOUR STUDENTS SITTING?</vt:lpstr>
      <vt:lpstr>SUSTAINED ATTENTION</vt:lpstr>
      <vt:lpstr>Information processing model</vt:lpstr>
      <vt:lpstr>Information processing model</vt:lpstr>
      <vt:lpstr>Slide 24</vt:lpstr>
      <vt:lpstr>Slide 25</vt:lpstr>
      <vt:lpstr>Preferences for Expression</vt:lpstr>
      <vt:lpstr>Strength Based Groups</vt:lpstr>
      <vt:lpstr>Slide 28</vt:lpstr>
      <vt:lpstr>The Assignment</vt:lpstr>
      <vt:lpstr>Learning activity</vt:lpstr>
      <vt:lpstr>Learning activity</vt:lpstr>
      <vt:lpstr>Blocks to Creativity</vt:lpstr>
      <vt:lpstr>Forcing the standards: Remedial Groups</vt:lpstr>
      <vt:lpstr>Emotional check-in</vt:lpstr>
      <vt:lpstr>   In what ways can my teaching be strength based? What kinds of choices do I offer my students? How often?  </vt:lpstr>
      <vt:lpstr>Need for inquiry and discovery</vt:lpstr>
      <vt:lpstr>Slide 37</vt:lpstr>
      <vt:lpstr>DISCOVERY LEARNING </vt:lpstr>
      <vt:lpstr>Playing around with 7-up and raisins</vt:lpstr>
      <vt:lpstr>My Plan</vt:lpstr>
      <vt:lpstr>One take away</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Henry J. Nicols</dc:creator>
  <cp:lastModifiedBy>Susan Baum</cp:lastModifiedBy>
  <cp:revision>252</cp:revision>
  <dcterms:created xsi:type="dcterms:W3CDTF">2010-10-26T00:55:53Z</dcterms:created>
  <dcterms:modified xsi:type="dcterms:W3CDTF">2010-10-30T14:40:39Z</dcterms:modified>
</cp:coreProperties>
</file>