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310" r:id="rId2"/>
    <p:sldId id="323" r:id="rId3"/>
    <p:sldId id="324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512" r:id="rId32"/>
    <p:sldId id="509" r:id="rId33"/>
    <p:sldId id="510" r:id="rId34"/>
    <p:sldId id="511" r:id="rId35"/>
    <p:sldId id="355" r:id="rId36"/>
    <p:sldId id="356" r:id="rId37"/>
    <p:sldId id="502" r:id="rId38"/>
    <p:sldId id="357" r:id="rId39"/>
    <p:sldId id="361" r:id="rId40"/>
    <p:sldId id="362" r:id="rId41"/>
    <p:sldId id="363" r:id="rId42"/>
    <p:sldId id="358" r:id="rId43"/>
    <p:sldId id="359" r:id="rId44"/>
    <p:sldId id="364" r:id="rId45"/>
    <p:sldId id="452" r:id="rId46"/>
    <p:sldId id="503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1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1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1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1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11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11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11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11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1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</a:defRPr>
            </a:lvl1pPr>
          </a:lstStyle>
          <a:p>
            <a:pPr>
              <a:defRPr/>
            </a:pPr>
            <a:fld id="{BD9A0014-B31D-364B-909D-D25A59166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90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8F13E3A-84C8-CE47-B1E8-BBBF188F32A2}" type="slidenum">
              <a:rPr lang="en-GB"/>
              <a:pPr/>
              <a:t>32</a:t>
            </a:fld>
            <a:endParaRPr lang="en-GB"/>
          </a:p>
        </p:txBody>
      </p:sp>
      <p:sp>
        <p:nvSpPr>
          <p:cNvPr id="18841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>
                <a:srgbClr val="000000"/>
              </a:buClr>
              <a:buSzPct val="100000"/>
              <a:buFont typeface="Times New Roman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1CFED15-70E4-5C41-A399-2DF9E893979B}" type="slidenum">
              <a:rPr lang="en-GB" sz="1200">
                <a:solidFill>
                  <a:srgbClr val="FFFFCC"/>
                </a:solidFill>
                <a:ea typeface="ＭＳ Ｐゴシック" pitchFamily="-111" charset="-128"/>
                <a:cs typeface="ＭＳ Ｐゴシック" pitchFamily="-111" charset="-128"/>
              </a:rPr>
              <a:pPr algn="r">
                <a:buClr>
                  <a:srgbClr val="000000"/>
                </a:buClr>
                <a:buSzPct val="100000"/>
                <a:buFont typeface="Times New Roman" pitchFamily="-111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32</a:t>
            </a:fld>
            <a:endParaRPr lang="en-GB" sz="1200">
              <a:solidFill>
                <a:srgbClr val="FFFFCC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8842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/>
          </a:p>
        </p:txBody>
      </p:sp>
      <p:sp>
        <p:nvSpPr>
          <p:cNvPr id="188421" name="Text Box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>
              <a:lnSpc>
                <a:spcPct val="96000"/>
              </a:lnSpc>
              <a:spcBef>
                <a:spcPct val="0"/>
              </a:spcBef>
              <a:buClr>
                <a:srgbClr val="FFFFCC"/>
              </a:buClr>
            </a:pPr>
            <a:endParaRPr lang="en-US" sz="2400">
              <a:solidFill>
                <a:schemeClr val="bg1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2E29832-A301-B14C-B091-0C6DBEA860F1}" type="slidenum">
              <a:rPr lang="en-GB"/>
              <a:pPr/>
              <a:t>33</a:t>
            </a:fld>
            <a:endParaRPr lang="en-GB"/>
          </a:p>
        </p:txBody>
      </p:sp>
      <p:sp>
        <p:nvSpPr>
          <p:cNvPr id="19046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>
                <a:srgbClr val="000000"/>
              </a:buClr>
              <a:buSzPct val="100000"/>
              <a:buFont typeface="Times New Roman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EFD9FD90-5D02-3B4F-AA7B-60E8FD789DB0}" type="slidenum">
              <a:rPr lang="en-GB" sz="1200">
                <a:solidFill>
                  <a:srgbClr val="FFFFCC"/>
                </a:solidFill>
                <a:ea typeface="ＭＳ Ｐゴシック" pitchFamily="-111" charset="-128"/>
                <a:cs typeface="ＭＳ Ｐゴシック" pitchFamily="-111" charset="-128"/>
              </a:rPr>
              <a:pPr algn="r">
                <a:buClr>
                  <a:srgbClr val="000000"/>
                </a:buClr>
                <a:buSzPct val="100000"/>
                <a:buFont typeface="Times New Roman" pitchFamily="-111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33</a:t>
            </a:fld>
            <a:endParaRPr lang="en-GB" sz="1200">
              <a:solidFill>
                <a:srgbClr val="FFFFCC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9046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/>
          </a:p>
        </p:txBody>
      </p:sp>
      <p:sp>
        <p:nvSpPr>
          <p:cNvPr id="190469" name="Text Box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>
              <a:lnSpc>
                <a:spcPct val="96000"/>
              </a:lnSpc>
              <a:spcBef>
                <a:spcPct val="0"/>
              </a:spcBef>
              <a:buClr>
                <a:srgbClr val="FFFFCC"/>
              </a:buClr>
            </a:pPr>
            <a:endParaRPr lang="en-US" sz="2400">
              <a:solidFill>
                <a:schemeClr val="bg1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94DD2A8-A376-B04E-877E-DFA40D079803}" type="slidenum">
              <a:rPr lang="en-GB"/>
              <a:pPr/>
              <a:t>34</a:t>
            </a:fld>
            <a:endParaRPr lang="en-GB"/>
          </a:p>
        </p:txBody>
      </p:sp>
      <p:sp>
        <p:nvSpPr>
          <p:cNvPr id="19251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buClr>
                <a:srgbClr val="000000"/>
              </a:buClr>
              <a:buSzPct val="100000"/>
              <a:buFont typeface="Times New Roman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23490C0-DBD8-A441-810A-685FDCB1D38B}" type="slidenum">
              <a:rPr lang="en-GB" sz="1200">
                <a:solidFill>
                  <a:srgbClr val="FFFFCC"/>
                </a:solidFill>
                <a:ea typeface="ＭＳ Ｐゴシック" pitchFamily="-111" charset="-128"/>
                <a:cs typeface="ＭＳ Ｐゴシック" pitchFamily="-111" charset="-128"/>
              </a:rPr>
              <a:pPr algn="r">
                <a:buClr>
                  <a:srgbClr val="000000"/>
                </a:buClr>
                <a:buSzPct val="100000"/>
                <a:buFont typeface="Times New Roman" pitchFamily="-111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34</a:t>
            </a:fld>
            <a:endParaRPr lang="en-GB" sz="1200">
              <a:solidFill>
                <a:srgbClr val="FFFFCC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9251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/>
          </a:p>
        </p:txBody>
      </p:sp>
      <p:sp>
        <p:nvSpPr>
          <p:cNvPr id="192517" name="Text Box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pPr>
              <a:lnSpc>
                <a:spcPct val="96000"/>
              </a:lnSpc>
              <a:spcBef>
                <a:spcPct val="0"/>
              </a:spcBef>
              <a:buClr>
                <a:srgbClr val="FFFFCC"/>
              </a:buClr>
            </a:pPr>
            <a:endParaRPr lang="en-US" sz="2400">
              <a:solidFill>
                <a:schemeClr val="bg1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37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03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2871A7-C341-6F4D-B842-0529108E13E9}" type="slidenum">
              <a:rPr lang="en-US" smtClean="0">
                <a:latin typeface="Arial" pitchFamily="-111" charset="0"/>
              </a:rPr>
              <a:pPr/>
              <a:t>37</a:t>
            </a:fld>
            <a:endParaRPr lang="en-US" smtClean="0">
              <a:latin typeface="Arial" pitchFamily="-111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png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7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4" Type="http://schemas.openxmlformats.org/officeDocument/2006/relationships/image" Target="../media/image39.wmf"/><Relationship Id="rId5" Type="http://schemas.openxmlformats.org/officeDocument/2006/relationships/image" Target="../media/image40.wmf"/><Relationship Id="rId6" Type="http://schemas.openxmlformats.org/officeDocument/2006/relationships/image" Target="../media/image41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48.png"/><Relationship Id="rId1" Type="http://schemas.microsoft.com/office/2007/relationships/media" Target="file://localhost/Users/susanbaum/Documents/My%20documents%20from%20laptop%202008/My%20Music/My%20grandma%20song.mp3" TargetMode="External"/><Relationship Id="rId2" Type="http://schemas.openxmlformats.org/officeDocument/2006/relationships/audio" Target="file://localhost/Users/susanbaum/Documents/My%20documents%20from%20laptop%202008/My%20Music/My%20grandma%20song.mp3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 descr="bd0002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657600"/>
            <a:ext cx="22098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47" name="Picture 3" descr="hh00705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9588" y="1371600"/>
            <a:ext cx="162083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48" name="Line 4"/>
          <p:cNvSpPr>
            <a:spLocks noChangeShapeType="1"/>
          </p:cNvSpPr>
          <p:nvPr/>
        </p:nvSpPr>
        <p:spPr bwMode="auto">
          <a:xfrm flipV="1">
            <a:off x="2667000" y="2057400"/>
            <a:ext cx="3962400" cy="2438400"/>
          </a:xfrm>
          <a:prstGeom prst="line">
            <a:avLst/>
          </a:prstGeom>
          <a:noFill/>
          <a:ln w="3810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228600" y="91440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33CC33"/>
                </a:solidFill>
                <a:latin typeface="Times New Roman" pitchFamily="-111" charset="0"/>
              </a:rPr>
              <a:t>Talents</a:t>
            </a: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6019800" y="5181600"/>
            <a:ext cx="33528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itchFamily="-111" charset="0"/>
              </a:rPr>
              <a:t>Basic Skills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itchFamily="-111" charset="0"/>
              </a:rPr>
              <a:t>Knowledge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itchFamily="-111" charset="0"/>
              </a:rPr>
              <a:t>Understandings</a:t>
            </a:r>
          </a:p>
        </p:txBody>
      </p:sp>
      <p:pic>
        <p:nvPicPr>
          <p:cNvPr id="159751" name="Picture 7" descr="pe03336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4191000"/>
            <a:ext cx="1143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52" name="Line 8"/>
          <p:cNvSpPr>
            <a:spLocks noChangeShapeType="1"/>
          </p:cNvSpPr>
          <p:nvPr/>
        </p:nvSpPr>
        <p:spPr bwMode="auto">
          <a:xfrm>
            <a:off x="2667000" y="2438400"/>
            <a:ext cx="1828800" cy="533400"/>
          </a:xfrm>
          <a:prstGeom prst="line">
            <a:avLst/>
          </a:prstGeom>
          <a:noFill/>
          <a:ln w="127000">
            <a:solidFill>
              <a:srgbClr val="33CC33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753" name="Line 9"/>
          <p:cNvSpPr>
            <a:spLocks noChangeShapeType="1"/>
          </p:cNvSpPr>
          <p:nvPr/>
        </p:nvSpPr>
        <p:spPr bwMode="auto">
          <a:xfrm>
            <a:off x="2971800" y="3200400"/>
            <a:ext cx="914400" cy="152400"/>
          </a:xfrm>
          <a:prstGeom prst="line">
            <a:avLst/>
          </a:prstGeom>
          <a:noFill/>
          <a:ln w="127000">
            <a:solidFill>
              <a:srgbClr val="33CC33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754" name="Line 10"/>
          <p:cNvSpPr>
            <a:spLocks noChangeShapeType="1"/>
          </p:cNvSpPr>
          <p:nvPr/>
        </p:nvSpPr>
        <p:spPr bwMode="auto">
          <a:xfrm>
            <a:off x="3048000" y="1752600"/>
            <a:ext cx="1828800" cy="533400"/>
          </a:xfrm>
          <a:prstGeom prst="line">
            <a:avLst/>
          </a:prstGeom>
          <a:noFill/>
          <a:ln w="127000">
            <a:solidFill>
              <a:srgbClr val="33CC33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9755" name="Picture 11" descr="bd07205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5181600"/>
            <a:ext cx="1752600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56" name="Picture 12" descr="bd05112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2188" y="1295400"/>
            <a:ext cx="1897062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57" name="Picture 13" descr="bd07226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29200" y="4648200"/>
            <a:ext cx="103346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58" name="Line 14"/>
          <p:cNvSpPr>
            <a:spLocks noChangeShapeType="1"/>
          </p:cNvSpPr>
          <p:nvPr/>
        </p:nvSpPr>
        <p:spPr bwMode="auto">
          <a:xfrm flipV="1">
            <a:off x="4038600" y="3886200"/>
            <a:ext cx="304800" cy="1219200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759" name="Line 15"/>
          <p:cNvSpPr>
            <a:spLocks noChangeShapeType="1"/>
          </p:cNvSpPr>
          <p:nvPr/>
        </p:nvSpPr>
        <p:spPr bwMode="auto">
          <a:xfrm flipH="1" flipV="1">
            <a:off x="5105400" y="3352800"/>
            <a:ext cx="152400" cy="1371600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760" name="Line 16"/>
          <p:cNvSpPr>
            <a:spLocks noChangeShapeType="1"/>
          </p:cNvSpPr>
          <p:nvPr/>
        </p:nvSpPr>
        <p:spPr bwMode="auto">
          <a:xfrm flipH="1" flipV="1">
            <a:off x="5638800" y="3048000"/>
            <a:ext cx="1066800" cy="1219200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761" name="Text Box 17"/>
          <p:cNvSpPr txBox="1">
            <a:spLocks noChangeArrowheads="1"/>
          </p:cNvSpPr>
          <p:nvPr/>
        </p:nvSpPr>
        <p:spPr bwMode="auto">
          <a:xfrm>
            <a:off x="1524000" y="228600"/>
            <a:ext cx="6248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>
                <a:solidFill>
                  <a:srgbClr val="0000FF"/>
                </a:solidFill>
                <a:latin typeface="Times New Roman" pitchFamily="-111" charset="0"/>
              </a:rPr>
              <a:t>Authentic Problems</a:t>
            </a:r>
          </a:p>
        </p:txBody>
      </p:sp>
      <p:sp>
        <p:nvSpPr>
          <p:cNvPr id="159762" name="Text Box 18"/>
          <p:cNvSpPr txBox="1">
            <a:spLocks noChangeArrowheads="1"/>
          </p:cNvSpPr>
          <p:nvPr/>
        </p:nvSpPr>
        <p:spPr bwMode="auto">
          <a:xfrm>
            <a:off x="533400" y="5838825"/>
            <a:ext cx="35814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  <a:latin typeface="Times New Roman" pitchFamily="-111" charset="0"/>
              </a:rPr>
              <a:t>Authentic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  <a:latin typeface="Times New Roman" pitchFamily="-111" charset="0"/>
              </a:rPr>
              <a:t> Problem</a:t>
            </a:r>
          </a:p>
        </p:txBody>
      </p:sp>
      <p:sp>
        <p:nvSpPr>
          <p:cNvPr id="159763" name="Text Box 19"/>
          <p:cNvSpPr txBox="1">
            <a:spLocks noChangeArrowheads="1"/>
          </p:cNvSpPr>
          <p:nvPr/>
        </p:nvSpPr>
        <p:spPr bwMode="auto">
          <a:xfrm>
            <a:off x="6781800" y="91440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33CC33"/>
                </a:solidFill>
                <a:latin typeface="Times New Roman" pitchFamily="-111" charset="0"/>
              </a:rPr>
              <a:t>Solution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management pl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2975" y="0"/>
            <a:ext cx="4716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2" descr="creating a mur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813"/>
            <a:ext cx="9144000" cy="670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 descr="Darcy and Dan at Co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9475" y="0"/>
            <a:ext cx="46529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2" descr="Ealine art inst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7425" y="0"/>
            <a:ext cx="4629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snak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0113" y="0"/>
            <a:ext cx="46466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2" name="Picture 2" descr="engineer constructing with men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0"/>
            <a:ext cx="5080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2" descr="Audience for Pond p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9238"/>
            <a:ext cx="9144000" cy="636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 descr="overhead usage Frank's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4413" y="0"/>
            <a:ext cx="4567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2" descr="Layered present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5"/>
            <a:ext cx="9144000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 descr="Zolli p p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0763" y="0"/>
            <a:ext cx="4560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600" b="0" dirty="0">
                <a:solidFill>
                  <a:schemeClr val="bg1"/>
                </a:solidFill>
                <a:latin typeface="French Script MT" pitchFamily="66" charset="0"/>
                <a:ea typeface="Times New Roman" pitchFamily="-111" charset="0"/>
                <a:cs typeface="Times New Roman" pitchFamily="-111" charset="0"/>
              </a:rPr>
              <a:t>The pond problem:</a:t>
            </a:r>
            <a:r>
              <a:rPr lang="en-US" dirty="0">
                <a:solidFill>
                  <a:schemeClr val="bg1"/>
                </a:solidFill>
                <a:ea typeface="ＭＳ Ｐゴシック" pitchFamily="-111" charset="-128"/>
                <a:cs typeface="ＭＳ Ｐゴシック" pitchFamily="-111" charset="-128"/>
              </a:rPr>
              <a:t> </a:t>
            </a:r>
          </a:p>
        </p:txBody>
      </p:sp>
      <p:pic>
        <p:nvPicPr>
          <p:cNvPr id="160771" name="Picture 3" descr="001_corb17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296400" cy="609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2" descr="Muskrat video p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7350"/>
            <a:ext cx="9144000" cy="647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" descr="presenting the mur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2725"/>
            <a:ext cx="9144000" cy="643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 descr="Pdrama befo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7475"/>
            <a:ext cx="9144000" cy="662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2" descr="Darcy and Dan present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-381000"/>
            <a:ext cx="685165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drawn dia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1475" y="-338138"/>
            <a:ext cx="9886950" cy="753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2" descr="Pdrama af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563"/>
            <a:ext cx="9144000" cy="649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0" name="Picture 2" descr="group pic w diora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4488"/>
            <a:ext cx="9144000" cy="616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2" descr="diorama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813"/>
            <a:ext cx="91440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 descr="Bridge p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8700" y="0"/>
            <a:ext cx="454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2" descr="Natures Family Company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9075"/>
            <a:ext cx="9144000" cy="641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2" descr="Nancy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1763"/>
            <a:ext cx="9144000" cy="659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 descr="Natures Family Company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4150"/>
            <a:ext cx="9144000" cy="649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2" name="Picture 2" descr="bd0509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28800"/>
            <a:ext cx="149383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683" name="Picture 3" descr="pe02592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429000"/>
            <a:ext cx="16732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684" name="Rectangle 4"/>
          <p:cNvSpPr>
            <a:spLocks noChangeArrowheads="1"/>
          </p:cNvSpPr>
          <p:nvPr/>
        </p:nvSpPr>
        <p:spPr bwMode="auto">
          <a:xfrm>
            <a:off x="274320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9685" name="Picture 5" descr="bd05219_"/>
          <p:cNvPicPr>
            <a:picLocks noChangeAspect="1" noChangeArrowheads="1"/>
          </p:cNvPicPr>
          <p:nvPr/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 bwMode="auto">
          <a:xfrm>
            <a:off x="1600200" y="-228600"/>
            <a:ext cx="6551613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304800" y="5105400"/>
            <a:ext cx="8839200" cy="145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3200" b="1" dirty="0">
                <a:solidFill>
                  <a:srgbClr val="FF0000"/>
                </a:solidFill>
                <a:latin typeface="Times New Roman" pitchFamily="-111" charset="0"/>
              </a:rPr>
              <a:t>Vision:</a:t>
            </a:r>
            <a:r>
              <a:rPr lang="en-US" sz="2800" b="1" dirty="0">
                <a:solidFill>
                  <a:srgbClr val="FF0000"/>
                </a:solidFill>
                <a:latin typeface="Times New Roman" pitchFamily="-111" charset="0"/>
              </a:rPr>
              <a:t>  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2800" b="1" dirty="0">
                <a:solidFill>
                  <a:srgbClr val="FF0000"/>
                </a:solidFill>
                <a:latin typeface="Times New Roman" pitchFamily="-111" charset="0"/>
              </a:rPr>
              <a:t>All students have a right to have talent development.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2800" b="1" dirty="0">
                <a:solidFill>
                  <a:srgbClr val="FF0000"/>
                </a:solidFill>
                <a:latin typeface="Times New Roman" pitchFamily="-111" charset="0"/>
              </a:rPr>
              <a:t>Some need advanced opportunities.</a:t>
            </a:r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2209800" y="46482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009900"/>
                </a:solidFill>
                <a:latin typeface="Times New Roman" pitchFamily="-111" charset="0"/>
              </a:rPr>
              <a:t>In Class Enrichment &amp; Choices</a:t>
            </a:r>
          </a:p>
        </p:txBody>
      </p:sp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2667000" y="3505200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9900"/>
                </a:solidFill>
                <a:latin typeface="Times New Roman" pitchFamily="-111" charset="0"/>
              </a:rPr>
              <a:t>School Wide Enrichment (clubs, clusters, teams)</a:t>
            </a:r>
          </a:p>
        </p:txBody>
      </p:sp>
      <p:sp>
        <p:nvSpPr>
          <p:cNvPr id="199689" name="Text Box 9"/>
          <p:cNvSpPr txBox="1">
            <a:spLocks noChangeArrowheads="1"/>
          </p:cNvSpPr>
          <p:nvPr/>
        </p:nvSpPr>
        <p:spPr bwMode="auto">
          <a:xfrm>
            <a:off x="3352800" y="2590800"/>
            <a:ext cx="2362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9900"/>
                </a:solidFill>
                <a:latin typeface="Times New Roman" pitchFamily="-111" charset="0"/>
              </a:rPr>
              <a:t>Specialized Opportunities</a:t>
            </a:r>
          </a:p>
        </p:txBody>
      </p:sp>
      <p:sp>
        <p:nvSpPr>
          <p:cNvPr id="199690" name="Rectangle 10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anchor="ctr"/>
          <a:lstStyle/>
          <a:p>
            <a:pPr eaLnBrk="1" hangingPunct="1"/>
            <a:r>
              <a:rPr lang="en-US" b="0">
                <a:solidFill>
                  <a:srgbClr val="FF0000"/>
                </a:solidFill>
                <a:ea typeface="ＭＳ Ｐゴシック" pitchFamily="-111" charset="-128"/>
                <a:cs typeface="ＭＳ Ｐゴシック" pitchFamily="-111" charset="-128"/>
              </a:rPr>
              <a:t>Talent Development</a:t>
            </a:r>
          </a:p>
        </p:txBody>
      </p:sp>
      <p:sp>
        <p:nvSpPr>
          <p:cNvPr id="199691" name="Line 11"/>
          <p:cNvSpPr>
            <a:spLocks noChangeShapeType="1"/>
          </p:cNvSpPr>
          <p:nvPr/>
        </p:nvSpPr>
        <p:spPr bwMode="auto">
          <a:xfrm>
            <a:off x="3276600" y="3352800"/>
            <a:ext cx="2514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92" name="Line 12"/>
          <p:cNvSpPr>
            <a:spLocks noChangeShapeType="1"/>
          </p:cNvSpPr>
          <p:nvPr/>
        </p:nvSpPr>
        <p:spPr bwMode="auto">
          <a:xfrm>
            <a:off x="2590800" y="4267200"/>
            <a:ext cx="3810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9693" name="Picture 13" descr="pe02310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1219200"/>
            <a:ext cx="1649413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694" name="Picture 14" descr="bs01143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9000" y="3048000"/>
            <a:ext cx="16319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  <a:ln w="9360">
            <a:solidFill>
              <a:srgbClr val="FFFFCC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>
                <a:srgbClr val="FFFFCC"/>
              </a:buClr>
              <a:buSzPct val="100000"/>
              <a:buFont typeface="Times New Roman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solidFill>
                  <a:srgbClr val="FFFFCC"/>
                </a:solidFill>
                <a:ea typeface="Arial" pitchFamily="-111" charset="0"/>
                <a:cs typeface="Arial" pitchFamily="-111" charset="0"/>
              </a:rPr>
              <a:t> </a:t>
            </a:r>
          </a:p>
        </p:txBody>
      </p:sp>
      <p:pic>
        <p:nvPicPr>
          <p:cNvPr id="18739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72600" cy="702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7396" name="Rectangle 3"/>
          <p:cNvSpPr>
            <a:spLocks noChangeArrowheads="1"/>
          </p:cNvSpPr>
          <p:nvPr/>
        </p:nvSpPr>
        <p:spPr bwMode="auto">
          <a:xfrm>
            <a:off x="304800" y="457200"/>
            <a:ext cx="8077200" cy="1371600"/>
          </a:xfrm>
          <a:prstGeom prst="rect">
            <a:avLst/>
          </a:prstGeom>
          <a:solidFill>
            <a:srgbClr val="000000"/>
          </a:solidFill>
          <a:ln w="9360">
            <a:solidFill>
              <a:srgbClr val="FFFF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87397" name="Text Box 4"/>
          <p:cNvSpPr txBox="1">
            <a:spLocks noChangeArrowheads="1"/>
          </p:cNvSpPr>
          <p:nvPr/>
        </p:nvSpPr>
        <p:spPr bwMode="auto">
          <a:xfrm>
            <a:off x="365125" y="2170113"/>
            <a:ext cx="6340475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87398" name="Text Box 5"/>
          <p:cNvSpPr txBox="1">
            <a:spLocks noChangeArrowheads="1"/>
          </p:cNvSpPr>
          <p:nvPr/>
        </p:nvSpPr>
        <p:spPr bwMode="auto">
          <a:xfrm>
            <a:off x="533400" y="533400"/>
            <a:ext cx="7696200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2500"/>
              </a:spcBef>
              <a:buClr>
                <a:srgbClr val="FFFFCC"/>
              </a:buClr>
              <a:buSzPct val="100000"/>
              <a:buFont typeface="Arial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>
                <a:solidFill>
                  <a:srgbClr val="FFFFCC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“Through my art people can see who I am and how I feel.”</a:t>
            </a:r>
          </a:p>
        </p:txBody>
      </p:sp>
      <p:sp>
        <p:nvSpPr>
          <p:cNvPr id="187399" name="Rectangle 6"/>
          <p:cNvSpPr>
            <a:spLocks noChangeArrowheads="1"/>
          </p:cNvSpPr>
          <p:nvPr/>
        </p:nvSpPr>
        <p:spPr bwMode="auto">
          <a:xfrm>
            <a:off x="6629400" y="6248400"/>
            <a:ext cx="2514600" cy="609600"/>
          </a:xfrm>
          <a:prstGeom prst="rect">
            <a:avLst/>
          </a:prstGeom>
          <a:solidFill>
            <a:srgbClr val="CC0066"/>
          </a:solidFill>
          <a:ln w="9360">
            <a:solidFill>
              <a:srgbClr val="FFFF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87400" name="Text Box 7"/>
          <p:cNvSpPr txBox="1">
            <a:spLocks noChangeArrowheads="1"/>
          </p:cNvSpPr>
          <p:nvPr/>
        </p:nvSpPr>
        <p:spPr bwMode="auto">
          <a:xfrm>
            <a:off x="6629400" y="6400800"/>
            <a:ext cx="25146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125"/>
              </a:spcBef>
              <a:buClr>
                <a:srgbClr val="000000"/>
              </a:buClr>
              <a:buSzPct val="100000"/>
              <a:buFont typeface="Arial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Susan M. Baum, Ph.D</a:t>
            </a:r>
            <a:r>
              <a:rPr lang="en-GB" sz="1800">
                <a:solidFill>
                  <a:srgbClr val="FFFFCC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.</a:t>
            </a:r>
          </a:p>
        </p:txBody>
      </p:sp>
      <p:pic>
        <p:nvPicPr>
          <p:cNvPr id="187401" name="Picture 8">
            <a:hlinkClick r:id="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6300" y="1840798"/>
            <a:ext cx="4025900" cy="501720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  <a:ln w="9360">
            <a:solidFill>
              <a:srgbClr val="FFFFCC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>
                <a:srgbClr val="FFFFCC"/>
              </a:buClr>
              <a:buSzPct val="100000"/>
              <a:buFont typeface="Times New Roman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solidFill>
                  <a:srgbClr val="FFFFCC"/>
                </a:solidFill>
                <a:ea typeface="Arial" pitchFamily="-111" charset="0"/>
                <a:cs typeface="Arial" pitchFamily="-111" charset="0"/>
              </a:rPr>
              <a:t> </a:t>
            </a:r>
          </a:p>
        </p:txBody>
      </p:sp>
      <p:pic>
        <p:nvPicPr>
          <p:cNvPr id="1894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72600" cy="702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9444" name="Text Box 3"/>
          <p:cNvSpPr txBox="1">
            <a:spLocks noChangeArrowheads="1"/>
          </p:cNvSpPr>
          <p:nvPr/>
        </p:nvSpPr>
        <p:spPr bwMode="auto">
          <a:xfrm>
            <a:off x="365125" y="2170113"/>
            <a:ext cx="6340475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89445" name="Rectangle 4"/>
          <p:cNvSpPr>
            <a:spLocks noChangeArrowheads="1"/>
          </p:cNvSpPr>
          <p:nvPr/>
        </p:nvSpPr>
        <p:spPr bwMode="auto">
          <a:xfrm>
            <a:off x="0" y="0"/>
            <a:ext cx="9372600" cy="7010400"/>
          </a:xfrm>
          <a:prstGeom prst="rect">
            <a:avLst/>
          </a:prstGeom>
          <a:solidFill>
            <a:srgbClr val="000000"/>
          </a:solidFill>
          <a:ln w="9360">
            <a:solidFill>
              <a:srgbClr val="FFFF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18944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372600" cy="64972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9447" name="Rectangle 6"/>
          <p:cNvSpPr>
            <a:spLocks noChangeArrowheads="1"/>
          </p:cNvSpPr>
          <p:nvPr/>
        </p:nvSpPr>
        <p:spPr bwMode="auto">
          <a:xfrm>
            <a:off x="6629400" y="6248400"/>
            <a:ext cx="2514600" cy="609600"/>
          </a:xfrm>
          <a:prstGeom prst="rect">
            <a:avLst/>
          </a:prstGeom>
          <a:solidFill>
            <a:srgbClr val="CC0066"/>
          </a:solidFill>
          <a:ln w="9360">
            <a:solidFill>
              <a:srgbClr val="FFFF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89448" name="Text Box 7"/>
          <p:cNvSpPr txBox="1">
            <a:spLocks noChangeArrowheads="1"/>
          </p:cNvSpPr>
          <p:nvPr/>
        </p:nvSpPr>
        <p:spPr bwMode="auto">
          <a:xfrm>
            <a:off x="6629400" y="6400800"/>
            <a:ext cx="25146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125"/>
              </a:spcBef>
              <a:buClr>
                <a:srgbClr val="000000"/>
              </a:buClr>
              <a:buSzPct val="100000"/>
              <a:buFont typeface="Arial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Susan M. Baum, Ph.D</a:t>
            </a:r>
            <a:r>
              <a:rPr lang="en-GB" sz="1800">
                <a:solidFill>
                  <a:srgbClr val="FFFFCC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.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  <a:ln w="9360">
            <a:solidFill>
              <a:srgbClr val="FFFFCC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>
              <a:buClr>
                <a:srgbClr val="FFFFCC"/>
              </a:buClr>
              <a:buSzPct val="100000"/>
              <a:buFont typeface="Times New Roman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solidFill>
                  <a:srgbClr val="FFFFCC"/>
                </a:solidFill>
                <a:ea typeface="Arial" pitchFamily="-111" charset="0"/>
                <a:cs typeface="Arial" pitchFamily="-111" charset="0"/>
              </a:rPr>
              <a:t> </a:t>
            </a:r>
          </a:p>
        </p:txBody>
      </p:sp>
      <p:pic>
        <p:nvPicPr>
          <p:cNvPr id="19149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72600" cy="7029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1492" name="Text Box 3"/>
          <p:cNvSpPr txBox="1">
            <a:spLocks noChangeArrowheads="1"/>
          </p:cNvSpPr>
          <p:nvPr/>
        </p:nvSpPr>
        <p:spPr bwMode="auto">
          <a:xfrm>
            <a:off x="365125" y="2170113"/>
            <a:ext cx="6340475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91493" name="Text Box 4"/>
          <p:cNvSpPr txBox="1">
            <a:spLocks noChangeArrowheads="1"/>
          </p:cNvSpPr>
          <p:nvPr/>
        </p:nvSpPr>
        <p:spPr bwMode="auto">
          <a:xfrm>
            <a:off x="838200" y="1524000"/>
            <a:ext cx="7848600" cy="496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2500"/>
              </a:spcBef>
              <a:buClr>
                <a:srgbClr val="FFFFCC"/>
              </a:buClr>
              <a:buSzPct val="100000"/>
              <a:buFont typeface="Arial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 dirty="0">
                <a:solidFill>
                  <a:srgbClr val="FFFFCC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“They respect me. I finally revealed my dyslexia because I knew my friends respected my opinion. They take notes for me and I give them perspectives when we study. It is mutual respect or I couldn’t accept their help.”</a:t>
            </a:r>
          </a:p>
        </p:txBody>
      </p:sp>
      <p:sp>
        <p:nvSpPr>
          <p:cNvPr id="191494" name="Rectangle 5"/>
          <p:cNvSpPr>
            <a:spLocks noChangeArrowheads="1"/>
          </p:cNvSpPr>
          <p:nvPr/>
        </p:nvSpPr>
        <p:spPr bwMode="auto">
          <a:xfrm>
            <a:off x="6629400" y="6248400"/>
            <a:ext cx="2362200" cy="609600"/>
          </a:xfrm>
          <a:prstGeom prst="rect">
            <a:avLst/>
          </a:prstGeom>
          <a:solidFill>
            <a:srgbClr val="CC0066"/>
          </a:solidFill>
          <a:ln w="9360">
            <a:solidFill>
              <a:srgbClr val="FFFFCC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96000"/>
              </a:lnSpc>
              <a:buClr>
                <a:srgbClr val="FFFFCC"/>
              </a:buClr>
              <a:buSzPct val="100000"/>
              <a:buFont typeface="Times New Roman" pitchFamily="-111" charset="0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91495" name="Text Box 6"/>
          <p:cNvSpPr txBox="1">
            <a:spLocks noChangeArrowheads="1"/>
          </p:cNvSpPr>
          <p:nvPr/>
        </p:nvSpPr>
        <p:spPr bwMode="auto">
          <a:xfrm>
            <a:off x="6629400" y="6400800"/>
            <a:ext cx="25146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spcBef>
                <a:spcPts val="1125"/>
              </a:spcBef>
              <a:buClr>
                <a:srgbClr val="000000"/>
              </a:buClr>
              <a:buSzPct val="100000"/>
              <a:buFont typeface="Arial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Susan M. Baum, Ph.D</a:t>
            </a:r>
            <a:r>
              <a:rPr lang="en-GB" sz="1800">
                <a:solidFill>
                  <a:srgbClr val="FFFFCC"/>
                </a:solidFill>
                <a:latin typeface="Arial" pitchFamily="-111" charset="0"/>
                <a:ea typeface="Arial" pitchFamily="-111" charset="0"/>
                <a:cs typeface="Arial" pitchFamily="-111" charset="0"/>
              </a:rPr>
              <a:t>.</a:t>
            </a:r>
          </a:p>
        </p:txBody>
      </p:sp>
      <p:pic>
        <p:nvPicPr>
          <p:cNvPr id="19149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60325"/>
            <a:ext cx="2057400" cy="1320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1" charset="-128"/>
                <a:cs typeface="ＭＳ Ｐゴシック" pitchFamily="-111" charset="-128"/>
              </a:rPr>
              <a:t>School based opportunites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sz="4800" b="1" dirty="0">
                <a:ea typeface="ＭＳ Ｐゴシック" pitchFamily="-111" charset="-128"/>
                <a:cs typeface="ＭＳ Ｐゴシック" pitchFamily="-111" charset="-128"/>
              </a:rPr>
              <a:t>Weird</a:t>
            </a:r>
            <a:r>
              <a:rPr lang="en-US" sz="4400" dirty="0">
                <a:ea typeface="ＭＳ Ｐゴシック" pitchFamily="-111" charset="-128"/>
                <a:cs typeface="ＭＳ Ｐゴシック" pitchFamily="-111" charset="-128"/>
              </a:rPr>
              <a:t>:</a:t>
            </a:r>
            <a:r>
              <a:rPr lang="en-US" sz="4400" dirty="0" smtClean="0">
                <a:ea typeface="ＭＳ Ｐゴシック" pitchFamily="-111" charset="-128"/>
                <a:cs typeface="ＭＳ Ｐゴシック" pitchFamily="-111" charset="-128"/>
              </a:rPr>
              <a:t> 										</a:t>
            </a:r>
          </a:p>
          <a:p>
            <a:pPr eaLnBrk="1" hangingPunct="1"/>
            <a:r>
              <a:rPr lang="en-US" sz="4400" b="1" i="1" dirty="0" smtClean="0">
                <a:ea typeface="ＭＳ Ｐゴシック" pitchFamily="-111" charset="-128"/>
                <a:cs typeface="ＭＳ Ｐゴシック" pitchFamily="-111" charset="-128"/>
              </a:rPr>
              <a:t>W</a:t>
            </a:r>
            <a:r>
              <a:rPr lang="en-US" sz="4400" dirty="0" smtClean="0">
                <a:ea typeface="ＭＳ Ｐゴシック" pitchFamily="-111" charset="-128"/>
                <a:cs typeface="ＭＳ Ｐゴシック" pitchFamily="-111" charset="-128"/>
              </a:rPr>
              <a:t>olcott </a:t>
            </a:r>
          </a:p>
          <a:p>
            <a:pPr eaLnBrk="1" hangingPunct="1"/>
            <a:r>
              <a:rPr lang="en-US" sz="4400" b="1" i="1" dirty="0" smtClean="0">
                <a:ea typeface="ＭＳ Ｐゴシック" pitchFamily="-111" charset="-128"/>
                <a:cs typeface="ＭＳ Ｐゴシック" pitchFamily="-111" charset="-128"/>
              </a:rPr>
              <a:t>E</a:t>
            </a:r>
            <a:r>
              <a:rPr lang="en-US" sz="4400" dirty="0" smtClean="0">
                <a:ea typeface="ＭＳ Ｐゴシック" pitchFamily="-111" charset="-128"/>
                <a:cs typeface="ＭＳ Ｐゴシック" pitchFamily="-111" charset="-128"/>
              </a:rPr>
              <a:t>lementary </a:t>
            </a:r>
          </a:p>
          <a:p>
            <a:pPr eaLnBrk="1" hangingPunct="1"/>
            <a:r>
              <a:rPr lang="en-US" sz="4400" b="1" i="1" dirty="0" smtClean="0">
                <a:ea typeface="ＭＳ Ｐゴシック" pitchFamily="-111" charset="-128"/>
                <a:cs typeface="ＭＳ Ｐゴシック" pitchFamily="-111" charset="-128"/>
              </a:rPr>
              <a:t>I</a:t>
            </a:r>
            <a:r>
              <a:rPr lang="en-US" sz="4400" dirty="0" smtClean="0">
                <a:ea typeface="ＭＳ Ｐゴシック" pitchFamily="-111" charset="-128"/>
                <a:cs typeface="ＭＳ Ｐゴシック" pitchFamily="-111" charset="-128"/>
              </a:rPr>
              <a:t>nstitute </a:t>
            </a:r>
            <a:r>
              <a:rPr lang="en-US" sz="4400" dirty="0">
                <a:ea typeface="ＭＳ Ｐゴシック" pitchFamily="-111" charset="-128"/>
                <a:cs typeface="ＭＳ Ｐゴシック" pitchFamily="-111" charset="-128"/>
              </a:rPr>
              <a:t>for</a:t>
            </a:r>
            <a:r>
              <a:rPr lang="en-US" sz="4400" dirty="0" smtClean="0">
                <a:ea typeface="ＭＳ Ｐゴシック" pitchFamily="-111" charset="-128"/>
                <a:cs typeface="ＭＳ Ｐゴシック" pitchFamily="-111" charset="-128"/>
              </a:rPr>
              <a:t> </a:t>
            </a:r>
          </a:p>
          <a:p>
            <a:pPr eaLnBrk="1" hangingPunct="1"/>
            <a:r>
              <a:rPr lang="en-US" sz="4400" b="1" i="1" dirty="0" smtClean="0">
                <a:ea typeface="ＭＳ Ｐゴシック" pitchFamily="-111" charset="-128"/>
                <a:cs typeface="ＭＳ Ｐゴシック" pitchFamily="-111" charset="-128"/>
              </a:rPr>
              <a:t>R</a:t>
            </a:r>
            <a:r>
              <a:rPr lang="en-US" sz="4400" dirty="0" smtClean="0">
                <a:ea typeface="ＭＳ Ｐゴシック" pitchFamily="-111" charset="-128"/>
                <a:cs typeface="ＭＳ Ｐゴシック" pitchFamily="-111" charset="-128"/>
              </a:rPr>
              <a:t>esearch </a:t>
            </a:r>
            <a:r>
              <a:rPr lang="en-US" sz="4400" dirty="0">
                <a:ea typeface="ＭＳ Ｐゴシック" pitchFamily="-111" charset="-128"/>
                <a:cs typeface="ＭＳ Ｐゴシック" pitchFamily="-111" charset="-128"/>
              </a:rPr>
              <a:t>and</a:t>
            </a:r>
            <a:r>
              <a:rPr lang="en-US" sz="4400" dirty="0" smtClean="0">
                <a:ea typeface="ＭＳ Ｐゴシック" pitchFamily="-111" charset="-128"/>
                <a:cs typeface="ＭＳ Ｐゴシック" pitchFamily="-111" charset="-128"/>
              </a:rPr>
              <a:t> </a:t>
            </a:r>
          </a:p>
          <a:p>
            <a:pPr eaLnBrk="1" hangingPunct="1"/>
            <a:r>
              <a:rPr lang="en-US" sz="4400" b="1" i="1" dirty="0" smtClean="0">
                <a:ea typeface="ＭＳ Ｐゴシック" pitchFamily="-111" charset="-128"/>
                <a:cs typeface="ＭＳ Ｐゴシック" pitchFamily="-111" charset="-128"/>
              </a:rPr>
              <a:t>D</a:t>
            </a:r>
            <a:r>
              <a:rPr lang="en-US" sz="4400" dirty="0" smtClean="0">
                <a:ea typeface="ＭＳ Ｐゴシック" pitchFamily="-111" charset="-128"/>
                <a:cs typeface="ＭＳ Ｐゴシック" pitchFamily="-111" charset="-128"/>
              </a:rPr>
              <a:t>esign</a:t>
            </a:r>
            <a:endParaRPr lang="en-US" sz="4400" dirty="0">
              <a:ea typeface="ＭＳ Ｐゴシック" pitchFamily="-111" charset="-128"/>
              <a:cs typeface="ＭＳ Ｐゴシック" pitchFamily="-111" charset="-128"/>
            </a:endParaRPr>
          </a:p>
          <a:p>
            <a:pPr eaLnBrk="1" hangingPunct="1"/>
            <a:endParaRPr lang="en-US" sz="4400" dirty="0"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200708" name="Picture 4" descr="j01833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719012"/>
            <a:ext cx="5029200" cy="4210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1" charset="-128"/>
                <a:cs typeface="ＭＳ Ｐゴシック" pitchFamily="-111" charset="-128"/>
              </a:rPr>
              <a:t>School based opportunities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400">
                <a:ea typeface="ＭＳ Ｐゴシック" pitchFamily="-111" charset="-128"/>
                <a:cs typeface="ＭＳ Ｐゴシック" pitchFamily="-111" charset="-128"/>
              </a:rPr>
              <a:t>The Magic Mailbox</a:t>
            </a:r>
          </a:p>
        </p:txBody>
      </p:sp>
      <p:pic>
        <p:nvPicPr>
          <p:cNvPr id="201732" name="Picture 4" descr="j0299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048000"/>
            <a:ext cx="2168525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1" charset="-128"/>
                <a:cs typeface="ＭＳ Ｐゴシック" pitchFamily="-111" charset="-128"/>
              </a:rPr>
              <a:t>My Grandma</a:t>
            </a:r>
            <a:br>
              <a:rPr lang="en-US">
                <a:ea typeface="ＭＳ Ｐゴシック" pitchFamily="-111" charset="-128"/>
                <a:cs typeface="ＭＳ Ｐゴシック" pitchFamily="-111" charset="-128"/>
              </a:rPr>
            </a:br>
            <a:r>
              <a:rPr lang="en-US" sz="2400" i="1">
                <a:ea typeface="ＭＳ Ｐゴシック" pitchFamily="-111" charset="-128"/>
                <a:cs typeface="ＭＳ Ｐゴシック" pitchFamily="-111" charset="-128"/>
              </a:rPr>
              <a:t>By Allyson Mayo</a:t>
            </a:r>
          </a:p>
        </p:txBody>
      </p:sp>
      <p:pic>
        <p:nvPicPr>
          <p:cNvPr id="6" name="My grandma song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458200" y="1676400"/>
            <a:ext cx="249238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1" charset="-128"/>
                <a:cs typeface="ＭＳ Ｐゴシック" pitchFamily="-111" charset="-128"/>
              </a:rPr>
              <a:t>My Grandma</a:t>
            </a:r>
            <a:br>
              <a:rPr lang="en-US">
                <a:ea typeface="ＭＳ Ｐゴシック" pitchFamily="-111" charset="-128"/>
                <a:cs typeface="ＭＳ Ｐゴシック" pitchFamily="-111" charset="-128"/>
              </a:rPr>
            </a:br>
            <a:r>
              <a:rPr lang="en-US" sz="2400" i="1">
                <a:ea typeface="ＭＳ Ｐゴシック" pitchFamily="-111" charset="-128"/>
                <a:cs typeface="ＭＳ Ｐゴシック" pitchFamily="-111" charset="-128"/>
              </a:rPr>
              <a:t>By Allyson Mayo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My Grandma, my grandma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When I’m with her, we have fun.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My grandma, my grandma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She is my special someone. 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She gives me snacks that that aren’t good for me,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And then stay up and watch TV.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50975" y="2362200"/>
            <a:ext cx="7693025" cy="3724275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-111" charset="2"/>
              <a:buNone/>
            </a:pPr>
            <a:endParaRPr lang="en-US" sz="3200">
              <a:ea typeface="ＭＳ Ｐゴシック" pitchFamily="-111" charset="-128"/>
              <a:cs typeface="ＭＳ Ｐゴシック" pitchFamily="-111" charset="-128"/>
            </a:endParaRP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She’s never too busy to play with me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We go outside and read under at tree.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Frank's g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7200"/>
            <a:ext cx="9144000" cy="614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50975" y="2362200"/>
            <a:ext cx="7693025" cy="3724275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My Grandma, my grandma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When I’m with her, we have fun.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My grandma, my grandma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She’s my special someone.</a:t>
            </a:r>
          </a:p>
          <a:p>
            <a:pPr eaLnBrk="1" hangingPunct="1"/>
            <a:endParaRPr lang="en-US"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50975" y="2362200"/>
            <a:ext cx="7693025" cy="3724275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She tells me stories about my Mom.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Who used to fight with Uncle Tom.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She has good books that we can share.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We snuggle up on a special chair.</a:t>
            </a:r>
          </a:p>
          <a:p>
            <a:pPr eaLnBrk="1" hangingPunct="1"/>
            <a:endParaRPr lang="en-US" sz="3200"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1066800"/>
            <a:ext cx="8001000" cy="5029200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-111" charset="2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  <a:p>
            <a:pPr eaLnBrk="1" hangingPunct="1">
              <a:buFont typeface="Wingdings" pitchFamily="-111" charset="2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  <a:p>
            <a:pPr eaLnBrk="1" hangingPunct="1">
              <a:buFont typeface="Wingdings" pitchFamily="-111" charset="2"/>
              <a:buNone/>
            </a:pPr>
            <a:endParaRPr lang="en-US">
              <a:ea typeface="ＭＳ Ｐゴシック" pitchFamily="-111" charset="-128"/>
              <a:cs typeface="ＭＳ Ｐゴシック" pitchFamily="-111" charset="-128"/>
            </a:endParaRP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Her house is where I like to go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in the summer and in the snow.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She takes me shopping; it’s always neat.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If I’m bad or good, I’ll still get a treat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50975" y="2362200"/>
            <a:ext cx="7693025" cy="3724275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My Grandma, my grandma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When I’m with her, we have fun.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My grandma, my grandma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She’s my special someone.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450975" y="2362200"/>
            <a:ext cx="7693025" cy="3724275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She doesn’t yell. She doesn’t get mad.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Even if I do something really bad.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I play her piano and make up songs.</a:t>
            </a:r>
          </a:p>
          <a:p>
            <a:pPr eaLnBrk="1" hangingPunct="1">
              <a:buFont typeface="Wingdings" pitchFamily="-111" charset="2"/>
              <a:buNone/>
            </a:pPr>
            <a:r>
              <a:rPr lang="en-US" sz="3200">
                <a:ea typeface="ＭＳ Ｐゴシック" pitchFamily="-111" charset="-128"/>
                <a:cs typeface="ＭＳ Ｐゴシック" pitchFamily="-111" charset="-128"/>
              </a:rPr>
              <a:t>She even lets me play it wrong. </a:t>
            </a:r>
          </a:p>
          <a:p>
            <a:pPr eaLnBrk="1" hangingPunct="1">
              <a:buFont typeface="Wingdings" pitchFamily="-111" charset="2"/>
              <a:buNone/>
            </a:pPr>
            <a:endParaRPr lang="en-US" sz="3200">
              <a:ea typeface="ＭＳ Ｐゴシック" pitchFamily="-111" charset="-128"/>
              <a:cs typeface="ＭＳ Ｐゴシック" pitchFamily="-111" charset="-128"/>
            </a:endParaRPr>
          </a:p>
          <a:p>
            <a:pPr eaLnBrk="1" hangingPunct="1"/>
            <a:endParaRPr lang="en-US" sz="3200"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990600"/>
            <a:ext cx="8001000" cy="4267200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My Grandma, my grandma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When I’m with her, we have fun.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My grandma, my grandma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She’s my special someone.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She’s my special someone.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She’s my special someone.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endParaRPr lang="en-US" sz="1800" dirty="0">
              <a:ea typeface="ＭＳ Ｐゴシック" pitchFamily="-111" charset="-128"/>
              <a:cs typeface="ＭＳ Ｐゴシック" pitchFamily="-111" charset="-128"/>
            </a:endParaRP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I love my Grandma, I really do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r>
              <a:rPr lang="en-US" dirty="0">
                <a:ea typeface="ＭＳ Ｐゴシック" pitchFamily="-111" charset="-128"/>
                <a:cs typeface="ＭＳ Ｐゴシック" pitchFamily="-111" charset="-128"/>
              </a:rPr>
              <a:t>And I know that she loves me too!!!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endParaRPr lang="en-US" sz="3200" dirty="0">
              <a:ea typeface="ＭＳ Ｐゴシック" pitchFamily="-111" charset="-128"/>
              <a:cs typeface="ＭＳ Ｐゴシック" pitchFamily="-111" charset="-128"/>
            </a:endParaRPr>
          </a:p>
          <a:p>
            <a:pPr eaLnBrk="1" hangingPunct="1">
              <a:lnSpc>
                <a:spcPct val="90000"/>
              </a:lnSpc>
              <a:buFont typeface="Wingdings" pitchFamily="-111" charset="2"/>
              <a:buNone/>
            </a:pPr>
            <a:endParaRPr lang="en-US" sz="3200" dirty="0">
              <a:ea typeface="ＭＳ Ｐゴシック" pitchFamily="-111" charset="-128"/>
              <a:cs typeface="ＭＳ Ｐゴシック" pitchFamily="-111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3200" dirty="0"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Box 1"/>
          <p:cNvSpPr txBox="1">
            <a:spLocks noChangeArrowheads="1"/>
          </p:cNvSpPr>
          <p:nvPr/>
        </p:nvSpPr>
        <p:spPr bwMode="auto">
          <a:xfrm>
            <a:off x="2743200" y="2743200"/>
            <a:ext cx="5638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6000"/>
              <a:t>The end.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Accumalted debree on spillw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-14288"/>
            <a:ext cx="10010775" cy="714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Group cionstruc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0"/>
            <a:ext cx="4578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867" name="Picture 3" descr="eroded brid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95979" y="-381000"/>
            <a:ext cx="9855867" cy="726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2" descr="nets in the po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3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 descr="sampling the po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9175" y="0"/>
            <a:ext cx="4565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" descr="Frank learning posi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1013" y="0"/>
            <a:ext cx="4610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11683</TotalTime>
  <Words>426</Words>
  <Application>Microsoft Macintosh PowerPoint</Application>
  <PresentationFormat>On-screen Show (4:3)</PresentationFormat>
  <Paragraphs>85</Paragraphs>
  <Slides>46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PowerPoint Presentation</vt:lpstr>
      <vt:lpstr>The pond problem: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Talent Development</vt:lpstr>
      <vt:lpstr>PowerPoint Presentation</vt:lpstr>
      <vt:lpstr>PowerPoint Presentation</vt:lpstr>
      <vt:lpstr>PowerPoint Presentation</vt:lpstr>
      <vt:lpstr>School based opportunites</vt:lpstr>
      <vt:lpstr>School based opportunities</vt:lpstr>
      <vt:lpstr>My Grandma By Allyson Mayo</vt:lpstr>
      <vt:lpstr>My Grandma By Allyson Mayo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Susan Baum</cp:lastModifiedBy>
  <cp:revision>295</cp:revision>
  <dcterms:created xsi:type="dcterms:W3CDTF">2013-09-07T05:52:52Z</dcterms:created>
  <dcterms:modified xsi:type="dcterms:W3CDTF">2013-09-10T11:10:01Z</dcterms:modified>
</cp:coreProperties>
</file>