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-95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notesMaster" Target="notesMasters/notesMaster1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E02F7D-1E9E-B645-9615-62DFB1C90A85}" type="datetimeFigureOut">
              <a:rPr lang="en-US" smtClean="0"/>
              <a:t>9/10/13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28E8B7-BB01-3240-8907-66875E42DF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91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84978B-0426-8546-B136-9490397E2A2B}" type="slidenum">
              <a:rPr lang="en-US">
                <a:latin typeface="Arial" pitchFamily="-111" charset="0"/>
              </a:rPr>
              <a:pPr/>
              <a:t>4</a:t>
            </a:fld>
            <a:endParaRPr lang="en-US">
              <a:latin typeface="Arial" pitchFamily="-111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-111" charset="0"/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9A0014-B31D-364B-909D-D25A591666B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CFE488F1-F6A2-0549-80DE-D19EC4E23CD5}" type="slidenum">
              <a:rPr lang="en-GB"/>
              <a:pPr/>
              <a:t>7</a:t>
            </a:fld>
            <a:endParaRPr lang="en-GB"/>
          </a:p>
        </p:txBody>
      </p:sp>
      <p:sp>
        <p:nvSpPr>
          <p:cNvPr id="124931" name="Text Box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24932" name="Text Box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6388"/>
          </a:xfrm>
          <a:noFill/>
          <a:ln/>
        </p:spPr>
        <p:txBody>
          <a:bodyPr wrap="none" anchor="ctr"/>
          <a:lstStyle/>
          <a:p>
            <a:pPr>
              <a:lnSpc>
                <a:spcPct val="96000"/>
              </a:lnSpc>
              <a:spcBef>
                <a:spcPct val="0"/>
              </a:spcBef>
              <a:buClr>
                <a:srgbClr val="FFFFCC"/>
              </a:buClr>
            </a:pPr>
            <a:r>
              <a:rPr lang="en-US" sz="2400" dirty="0" smtClean="0">
                <a:solidFill>
                  <a:schemeClr val="bg1"/>
                </a:solidFill>
                <a:ea typeface="ＭＳ Ｐゴシック" pitchFamily="-111" charset="-128"/>
                <a:cs typeface="ＭＳ Ｐゴシック" pitchFamily="-111" charset="-128"/>
              </a:rPr>
              <a:t>Observe,</a:t>
            </a:r>
            <a:r>
              <a:rPr lang="en-US" sz="2400" baseline="0" dirty="0" smtClean="0">
                <a:solidFill>
                  <a:schemeClr val="bg1"/>
                </a:solidFill>
                <a:ea typeface="ＭＳ Ｐゴシック" pitchFamily="-111" charset="-128"/>
                <a:cs typeface="ＭＳ Ｐゴシック" pitchFamily="-111" charset="-128"/>
              </a:rPr>
              <a:t> Think, Wonder</a:t>
            </a:r>
            <a:endParaRPr lang="en-US" sz="2400" dirty="0">
              <a:solidFill>
                <a:schemeClr val="bg1"/>
              </a:solidFill>
              <a:ea typeface="ＭＳ Ｐゴシック" pitchFamily="-111" charset="-128"/>
              <a:cs typeface="ＭＳ Ｐゴシック" pitchFamily="-111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383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012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4188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4809C-B063-6143-B8B4-5DC2E2D5BB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1488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838200" y="2362200"/>
            <a:ext cx="7693025" cy="3724275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46AE6-8FA9-754D-9083-21042957C9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759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297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61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75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031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58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977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2445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795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030EC-49EF-6F40-ABE7-CFCA048EEBDB}" type="datetimeFigureOut">
              <a:rPr lang="en-US" smtClean="0"/>
              <a:t>9/10/13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86555-5769-E64F-9F85-A435C85723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886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4" Type="http://schemas.openxmlformats.org/officeDocument/2006/relationships/image" Target="../media/image17.w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w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7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4" Type="http://schemas.openxmlformats.org/officeDocument/2006/relationships/image" Target="../media/image3.wmf"/><Relationship Id="rId5" Type="http://schemas.openxmlformats.org/officeDocument/2006/relationships/image" Target="../media/image4.wmf"/><Relationship Id="rId6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xtranormal.com/watch/6400659/" TargetMode="External"/><Relationship Id="rId3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mesakids.ed.voicethread.com/?%23q.b894105.i4764926" TargetMode="External"/><Relationship Id="rId3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animoto.com/play/n33GGqJBS0waB6S2hxbYJw?utm_content=challenger" TargetMode="External"/><Relationship Id="rId3" Type="http://schemas.openxmlformats.org/officeDocument/2006/relationships/image" Target="../media/image3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gster.com" TargetMode="External"/><Relationship Id="rId4" Type="http://schemas.openxmlformats.org/officeDocument/2006/relationships/hyperlink" Target="http://www.glogster.com/mirzie/to-kill-a-mockingbird/g-6km0h8jhnr9dptu773mlta0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Pathways 1</a:t>
            </a:r>
            <a:r>
              <a:rPr lang="en-US" smtClean="0"/>
              <a:t>-3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 Baum &amp; </a:t>
            </a:r>
            <a:r>
              <a:rPr lang="en-US" dirty="0" err="1" smtClean="0"/>
              <a:t>HJNicols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396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ADDISTuesday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47800" y="0"/>
            <a:ext cx="10591800" cy="794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6446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ADDISTuesday (9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92188" y="-1600200"/>
            <a:ext cx="11736388" cy="880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0205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06500" name="Picture 4" descr="MVC-005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130471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07524" name="Picture 4" descr="MVC-009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9390672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Engaging in thinking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Moral Dilemmas</a:t>
            </a:r>
          </a:p>
          <a:p>
            <a:r>
              <a:rPr lang="en-US" dirty="0" smtClean="0"/>
              <a:t>Socratic Seminars</a:t>
            </a:r>
          </a:p>
          <a:p>
            <a:r>
              <a:rPr lang="en-US" dirty="0" smtClean="0"/>
              <a:t>Futures</a:t>
            </a:r>
          </a:p>
          <a:p>
            <a:r>
              <a:rPr lang="en-US" dirty="0" smtClean="0"/>
              <a:t>Hilda </a:t>
            </a:r>
            <a:r>
              <a:rPr lang="en-US" dirty="0" err="1" smtClean="0"/>
              <a:t>Taba</a:t>
            </a:r>
            <a:r>
              <a:rPr lang="en-US" dirty="0" smtClean="0"/>
              <a:t> techniques</a:t>
            </a:r>
          </a:p>
          <a:p>
            <a:r>
              <a:rPr lang="en-US" dirty="0" smtClean="0"/>
              <a:t>Thinking routines</a:t>
            </a:r>
          </a:p>
          <a:p>
            <a:pPr lvl="1"/>
            <a:r>
              <a:rPr lang="en-US" dirty="0" smtClean="0"/>
              <a:t>Look, think, wonder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179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08800"/>
            <a:ext cx="7162800" cy="607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1477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AutoShap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1143000"/>
          </a:xfrm>
        </p:spPr>
        <p:txBody>
          <a:bodyPr/>
          <a:lstStyle/>
          <a:p>
            <a:pPr eaLnBrk="1" hangingPunct="1"/>
            <a:r>
              <a:rPr lang="en-US" b="0">
                <a:solidFill>
                  <a:srgbClr val="FF0000"/>
                </a:solidFill>
                <a:ea typeface="ＭＳ Ｐゴシック" pitchFamily="-111" charset="-128"/>
                <a:cs typeface="ＭＳ Ｐゴシック" pitchFamily="-111" charset="-128"/>
              </a:rPr>
              <a:t>     Understanding Pathway</a:t>
            </a: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152400" y="3505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8000"/>
                </a:solidFill>
                <a:latin typeface="Times New Roman" pitchFamily="-111" charset="0"/>
              </a:rPr>
              <a:t>Aesthetic</a:t>
            </a:r>
          </a:p>
        </p:txBody>
      </p:sp>
      <p:pic>
        <p:nvPicPr>
          <p:cNvPr id="108548" name="Picture 4" descr="pe03704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9400" y="1447800"/>
            <a:ext cx="38385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9" name="Picture 5" descr="in0056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4953000"/>
            <a:ext cx="1447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0" name="Text Box 6"/>
          <p:cNvSpPr txBox="1">
            <a:spLocks noChangeArrowheads="1"/>
          </p:cNvSpPr>
          <p:nvPr/>
        </p:nvSpPr>
        <p:spPr bwMode="auto">
          <a:xfrm>
            <a:off x="6096000" y="61722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-111" charset="0"/>
              </a:rPr>
              <a:t>Graph</a:t>
            </a:r>
          </a:p>
        </p:txBody>
      </p:sp>
      <p:pic>
        <p:nvPicPr>
          <p:cNvPr id="108551" name="Picture 7" descr="hh0129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133600"/>
            <a:ext cx="11144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2" name="Picture 8" descr="hh0129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4876800"/>
            <a:ext cx="11144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3" name="Picture 9" descr="hh01298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3352800"/>
            <a:ext cx="11144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54" name="Text Box 10"/>
          <p:cNvSpPr txBox="1">
            <a:spLocks noChangeArrowheads="1"/>
          </p:cNvSpPr>
          <p:nvPr/>
        </p:nvSpPr>
        <p:spPr bwMode="auto">
          <a:xfrm>
            <a:off x="152400" y="62484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8000"/>
                </a:solidFill>
                <a:latin typeface="Times New Roman" pitchFamily="-111" charset="0"/>
              </a:rPr>
              <a:t>Narrative</a:t>
            </a:r>
          </a:p>
        </p:txBody>
      </p:sp>
      <p:sp>
        <p:nvSpPr>
          <p:cNvPr id="108555" name="Text Box 11"/>
          <p:cNvSpPr txBox="1">
            <a:spLocks noChangeArrowheads="1"/>
          </p:cNvSpPr>
          <p:nvPr/>
        </p:nvSpPr>
        <p:spPr bwMode="auto">
          <a:xfrm>
            <a:off x="1219200" y="48768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8000"/>
                </a:solidFill>
                <a:latin typeface="Times New Roman" pitchFamily="-111" charset="0"/>
              </a:rPr>
              <a:t>Experiential</a:t>
            </a:r>
          </a:p>
        </p:txBody>
      </p:sp>
      <p:sp>
        <p:nvSpPr>
          <p:cNvPr id="108556" name="Text Box 12"/>
          <p:cNvSpPr txBox="1">
            <a:spLocks noChangeArrowheads="1"/>
          </p:cNvSpPr>
          <p:nvPr/>
        </p:nvSpPr>
        <p:spPr bwMode="auto">
          <a:xfrm>
            <a:off x="228600" y="1447800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8000"/>
                </a:solidFill>
                <a:latin typeface="Times New Roman" pitchFamily="-111" charset="0"/>
              </a:rPr>
              <a:t>Entry Points</a:t>
            </a:r>
          </a:p>
        </p:txBody>
      </p:sp>
      <p:sp>
        <p:nvSpPr>
          <p:cNvPr id="108557" name="Text Box 13"/>
          <p:cNvSpPr txBox="1">
            <a:spLocks noChangeArrowheads="1"/>
          </p:cNvSpPr>
          <p:nvPr/>
        </p:nvSpPr>
        <p:spPr bwMode="auto">
          <a:xfrm>
            <a:off x="2743200" y="5715000"/>
            <a:ext cx="30480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-111" charset="0"/>
              </a:rPr>
              <a:t>Big Ideas</a:t>
            </a:r>
          </a:p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-111" charset="0"/>
              </a:rPr>
              <a:t>Facts &amp; Skills</a:t>
            </a:r>
          </a:p>
        </p:txBody>
      </p:sp>
      <p:pic>
        <p:nvPicPr>
          <p:cNvPr id="108558" name="Picture 14" descr="in0056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3733800"/>
            <a:ext cx="1447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9" name="Picture 15" descr="in0056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209800"/>
            <a:ext cx="1447800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60" name="Text Box 16"/>
          <p:cNvSpPr txBox="1">
            <a:spLocks noChangeArrowheads="1"/>
          </p:cNvSpPr>
          <p:nvPr/>
        </p:nvSpPr>
        <p:spPr bwMode="auto">
          <a:xfrm>
            <a:off x="4114800" y="0"/>
            <a:ext cx="5410200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endParaRPr lang="en-US" sz="2400" b="1">
              <a:solidFill>
                <a:srgbClr val="0000FF"/>
              </a:solidFill>
              <a:latin typeface="Times New Roman" pitchFamily="-111" charset="0"/>
            </a:endParaRPr>
          </a:p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  <a:latin typeface="Times New Roman" pitchFamily="-111" charset="0"/>
              </a:rPr>
              <a:t>    </a:t>
            </a:r>
          </a:p>
          <a:p>
            <a:pPr algn="ctr">
              <a:spcBef>
                <a:spcPct val="50000"/>
              </a:spcBef>
            </a:pPr>
            <a:r>
              <a:rPr lang="en-US" sz="2800" b="1">
                <a:solidFill>
                  <a:srgbClr val="0000FF"/>
                </a:solidFill>
                <a:latin typeface="Times New Roman" pitchFamily="-111" charset="0"/>
              </a:rPr>
              <a:t>Performances</a:t>
            </a:r>
          </a:p>
        </p:txBody>
      </p:sp>
      <p:sp>
        <p:nvSpPr>
          <p:cNvPr id="108561" name="Text Box 17"/>
          <p:cNvSpPr txBox="1">
            <a:spLocks noChangeArrowheads="1"/>
          </p:cNvSpPr>
          <p:nvPr/>
        </p:nvSpPr>
        <p:spPr bwMode="auto">
          <a:xfrm>
            <a:off x="7696200" y="49530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-111" charset="0"/>
              </a:rPr>
              <a:t>Mural</a:t>
            </a:r>
          </a:p>
        </p:txBody>
      </p:sp>
      <p:sp>
        <p:nvSpPr>
          <p:cNvPr id="108562" name="Text Box 18"/>
          <p:cNvSpPr txBox="1">
            <a:spLocks noChangeArrowheads="1"/>
          </p:cNvSpPr>
          <p:nvPr/>
        </p:nvSpPr>
        <p:spPr bwMode="auto">
          <a:xfrm>
            <a:off x="6400800" y="33528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00FF"/>
                </a:solidFill>
                <a:latin typeface="Times New Roman" pitchFamily="-111" charset="0"/>
              </a:rPr>
              <a:t>Speech</a:t>
            </a:r>
          </a:p>
        </p:txBody>
      </p:sp>
    </p:spTree>
    <p:extLst>
      <p:ext uri="{BB962C8B-B14F-4D97-AF65-F5344CB8AC3E}">
        <p14:creationId xmlns:p14="http://schemas.microsoft.com/office/powerpoint/2010/main" val="41616078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Differentiation Points Within a Unit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/>
              <a:t>Entry Points or Teaching Activities</a:t>
            </a:r>
          </a:p>
          <a:p>
            <a:pPr>
              <a:lnSpc>
                <a:spcPct val="90000"/>
              </a:lnSpc>
            </a:pPr>
            <a:r>
              <a:rPr lang="en-US"/>
              <a:t>Resources: print materials, internet, art and music, film, artifacts, interviews, observation, demonstrations, multi-media </a:t>
            </a:r>
          </a:p>
          <a:p>
            <a:pPr>
              <a:lnSpc>
                <a:spcPct val="90000"/>
              </a:lnSpc>
            </a:pPr>
            <a:r>
              <a:rPr lang="en-US"/>
              <a:t>Exit Points or Performances of Understanding</a:t>
            </a:r>
          </a:p>
          <a:p>
            <a:pPr>
              <a:lnSpc>
                <a:spcPct val="90000"/>
              </a:lnSpc>
            </a:pPr>
            <a:r>
              <a:rPr lang="en-US"/>
              <a:t>Final Assessment</a:t>
            </a:r>
          </a:p>
        </p:txBody>
      </p:sp>
    </p:spTree>
    <p:extLst>
      <p:ext uri="{BB962C8B-B14F-4D97-AF65-F5344CB8AC3E}">
        <p14:creationId xmlns:p14="http://schemas.microsoft.com/office/powerpoint/2010/main" val="2102368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What is understanding?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Representing ideas using more than one symbol system</a:t>
            </a:r>
            <a:r>
              <a:rPr lang="en-US" dirty="0" smtClean="0">
                <a:ea typeface="ＭＳ Ｐゴシック" pitchFamily="-111" charset="-128"/>
                <a:cs typeface="ＭＳ Ｐゴシック" pitchFamily="-111" charset="-128"/>
              </a:rPr>
              <a:t>.</a:t>
            </a:r>
            <a:br>
              <a:rPr lang="en-US" dirty="0" smtClean="0">
                <a:ea typeface="ＭＳ Ｐゴシック" pitchFamily="-111" charset="-128"/>
                <a:cs typeface="ＭＳ Ｐゴシック" pitchFamily="-111" charset="-128"/>
              </a:rPr>
            </a:br>
            <a:endParaRPr lang="en-US" dirty="0" smtClean="0">
              <a:ea typeface="ＭＳ Ｐゴシック" pitchFamily="-111" charset="-128"/>
              <a:cs typeface="ＭＳ Ｐゴシック" pitchFamily="-111" charset="-128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Applying ideas to new </a:t>
            </a:r>
            <a:r>
              <a:rPr lang="en-US" dirty="0" smtClean="0">
                <a:ea typeface="ＭＳ Ｐゴシック" pitchFamily="-111" charset="-128"/>
                <a:cs typeface="ＭＳ Ｐゴシック" pitchFamily="-111" charset="-128"/>
              </a:rPr>
              <a:t>situations</a:t>
            </a:r>
            <a:br>
              <a:rPr lang="en-US" dirty="0" smtClean="0">
                <a:ea typeface="ＭＳ Ｐゴシック" pitchFamily="-111" charset="-128"/>
                <a:cs typeface="ＭＳ Ｐゴシック" pitchFamily="-111" charset="-128"/>
              </a:rPr>
            </a:br>
            <a:endParaRPr lang="en-US" dirty="0" smtClean="0">
              <a:ea typeface="ＭＳ Ｐゴシック" pitchFamily="-111" charset="-128"/>
              <a:cs typeface="ＭＳ Ｐゴシック" pitchFamily="-111" charset="-128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Making connections of abstract ideas across disciplines</a:t>
            </a:r>
            <a:r>
              <a:rPr lang="en-US" dirty="0" smtClean="0">
                <a:ea typeface="ＭＳ Ｐゴシック" pitchFamily="-111" charset="-128"/>
                <a:cs typeface="ＭＳ Ｐゴシック" pitchFamily="-111" charset="-128"/>
              </a:rPr>
              <a:t>.</a:t>
            </a:r>
            <a:br>
              <a:rPr lang="en-US" dirty="0" smtClean="0">
                <a:ea typeface="ＭＳ Ｐゴシック" pitchFamily="-111" charset="-128"/>
                <a:cs typeface="ＭＳ Ｐゴシック" pitchFamily="-111" charset="-128"/>
              </a:rPr>
            </a:br>
            <a:endParaRPr lang="en-US" dirty="0" smtClean="0">
              <a:ea typeface="ＭＳ Ｐゴシック" pitchFamily="-111" charset="-128"/>
              <a:cs typeface="ＭＳ Ｐゴシック" pitchFamily="-111" charset="-128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Making analogies or metaphors of abstract understandings.</a:t>
            </a:r>
          </a:p>
        </p:txBody>
      </p:sp>
    </p:spTree>
    <p:extLst>
      <p:ext uri="{BB962C8B-B14F-4D97-AF65-F5344CB8AC3E}">
        <p14:creationId xmlns:p14="http://schemas.microsoft.com/office/powerpoint/2010/main" val="267977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>
                <a:ea typeface="Times New Roman" pitchFamily="-111" charset="0"/>
                <a:cs typeface="Times New Roman" pitchFamily="-111" charset="0"/>
              </a:rPr>
              <a:t>Gardner’s Entry Points</a:t>
            </a:r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 </a:t>
            </a:r>
          </a:p>
        </p:txBody>
      </p:sp>
      <p:graphicFrame>
        <p:nvGraphicFramePr>
          <p:cNvPr id="31769" name="Group 25"/>
          <p:cNvGraphicFramePr>
            <a:graphicFrameLocks noGrp="1"/>
          </p:cNvGraphicFramePr>
          <p:nvPr>
            <p:ph type="chart" idx="1"/>
          </p:nvPr>
        </p:nvGraphicFramePr>
        <p:xfrm>
          <a:off x="838200" y="1905000"/>
          <a:ext cx="7693025" cy="5182171"/>
        </p:xfrm>
        <a:graphic>
          <a:graphicData uri="http://schemas.openxmlformats.org/drawingml/2006/table">
            <a:tbl>
              <a:tblPr/>
              <a:tblGrid>
                <a:gridCol w="3846513"/>
                <a:gridCol w="3846512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ENTRY POINT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  <a:ea typeface="Times New Roman" pitchFamily="-106" charset="0"/>
                        <a:cs typeface="Times New Roman" pitchFamily="-10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DESCRIPTION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8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NUMERICAL/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MATHEMATIC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(Connects to Logical/Mathematical intelligence)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Describing the quantitative aspects or perspective of topic such as the amount of money lost during the stock market crash of 1929 to introduce a unit on the Great Depression.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2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EXPERIENTIAL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(Connects with bodily-kinesthetic, perhaps personal and spatial intelligences as well)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Hands-on activities like performances or experiments,ie. introducing a unit on molecular bonding with a movement exercise or experiment.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endParaRPr kumimoji="0" 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endParaRPr kumimoji="0" lang="en-US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49706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mi cov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28958" y="-220"/>
            <a:ext cx="5281442" cy="6858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826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>
                <a:ea typeface="Times New Roman" pitchFamily="-111" charset="0"/>
                <a:cs typeface="Times New Roman" pitchFamily="-111" charset="0"/>
              </a:rPr>
              <a:t>Gardner’s Entry Points</a:t>
            </a:r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 </a:t>
            </a:r>
          </a:p>
        </p:txBody>
      </p:sp>
      <p:graphicFrame>
        <p:nvGraphicFramePr>
          <p:cNvPr id="91156" name="Group 20"/>
          <p:cNvGraphicFramePr>
            <a:graphicFrameLocks noGrp="1"/>
          </p:cNvGraphicFramePr>
          <p:nvPr>
            <p:ph type="tbl" idx="1"/>
          </p:nvPr>
        </p:nvGraphicFramePr>
        <p:xfrm>
          <a:off x="685800" y="1752600"/>
          <a:ext cx="7772400" cy="5361432"/>
        </p:xfrm>
        <a:graphic>
          <a:graphicData uri="http://schemas.openxmlformats.org/drawingml/2006/table">
            <a:tbl>
              <a:tblPr/>
              <a:tblGrid>
                <a:gridCol w="3886200"/>
                <a:gridCol w="38862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ENTRY POINT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  <a:ea typeface="Times New Roman" pitchFamily="-106" charset="0"/>
                        <a:cs typeface="Times New Roman" pitchFamily="-106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-106" charset="2"/>
                        <a:buNone/>
                        <a:tabLst/>
                        <a:defRPr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DESCRIPTION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NARRATIVE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(Aligned to linguistic intelligence)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Presenting a story to introduce a  unit.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2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AESTHETIC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(Associated with spatial and perhaps naturalist intelligences)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  <a:ea typeface="Times New Roman" pitchFamily="-106" charset="0"/>
                          <a:cs typeface="Times New Roman" pitchFamily="-106" charset="0"/>
                        </a:rPr>
                        <a:t>Using works of art to analyze some aspect of the topic to be studied.</a:t>
                      </a: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106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10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829370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sz="4800">
                <a:ea typeface="ＭＳ Ｐゴシック" pitchFamily="-111" charset="-128"/>
                <a:cs typeface="ＭＳ Ｐゴシック" pitchFamily="-111" charset="-128"/>
              </a:rPr>
              <a:t>It all began with Genetics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r>
              <a:rPr lang="en-US" dirty="0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First there was an</a:t>
            </a:r>
          </a:p>
          <a:p>
            <a:pPr eaLnBrk="1" hangingPunct="1">
              <a:buFont typeface="Wingdings" pitchFamily="-111" charset="2"/>
              <a:buNone/>
            </a:pPr>
            <a:r>
              <a:rPr lang="en-US" dirty="0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XX  &amp;  XY</a:t>
            </a:r>
          </a:p>
        </p:txBody>
      </p:sp>
    </p:spTree>
    <p:extLst>
      <p:ext uri="{BB962C8B-B14F-4D97-AF65-F5344CB8AC3E}">
        <p14:creationId xmlns:p14="http://schemas.microsoft.com/office/powerpoint/2010/main" val="338407789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AutoShap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Then there </a:t>
            </a: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was a  </a:t>
            </a:r>
            <a:b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</a:b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Mom </a:t>
            </a: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&amp; a Dad.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45033223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 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15716" name="Picture 4" descr="MVC-002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19704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AutoShape 2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3048000"/>
          </a:xfrm>
        </p:spPr>
        <p:txBody>
          <a:bodyPr/>
          <a:lstStyle/>
          <a:p>
            <a:pPr eaLnBrk="1" hangingPunct="1"/>
            <a:r>
              <a:rPr lang="en-US" sz="4800">
                <a:ea typeface="ＭＳ Ｐゴシック" pitchFamily="-111" charset="-128"/>
                <a:cs typeface="ＭＳ Ｐゴシック" pitchFamily="-111" charset="-128"/>
              </a:rPr>
              <a:t>And some of us got to be girls!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4352925"/>
            <a:ext cx="4013200" cy="396875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38405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17764" name="Picture 4" descr="MVC-003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69666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18788" name="Picture 4" descr="MVC-005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7055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19812" name="Picture 4" descr="MVC-001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368892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AutoShape 2"/>
          <p:cNvSpPr>
            <a:spLocks noGrp="1" noChangeArrowheads="1"/>
          </p:cNvSpPr>
          <p:nvPr>
            <p:ph type="ctrTitle"/>
          </p:nvPr>
        </p:nvSpPr>
        <p:spPr>
          <a:xfrm>
            <a:off x="762000" y="1447800"/>
            <a:ext cx="7620000" cy="33528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And then we learned about</a:t>
            </a: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 </a:t>
            </a:r>
            <a:b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</a:b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sex</a:t>
            </a: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-linked recessive</a:t>
            </a:r>
            <a:br>
              <a:rPr lang="en-US" sz="4800" dirty="0">
                <a:ea typeface="ＭＳ Ｐゴシック" pitchFamily="-111" charset="-128"/>
                <a:cs typeface="ＭＳ Ｐゴシック" pitchFamily="-111" charset="-128"/>
              </a:rPr>
            </a:b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genetic transmission</a:t>
            </a: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 </a:t>
            </a:r>
            <a:b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</a:b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of </a:t>
            </a:r>
            <a:b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</a:br>
            <a:r>
              <a:rPr lang="en-US" sz="4800" dirty="0" smtClean="0">
                <a:ea typeface="ＭＳ Ｐゴシック" pitchFamily="-111" charset="-128"/>
                <a:cs typeface="ＭＳ Ｐゴシック" pitchFamily="-111" charset="-128"/>
              </a:rPr>
              <a:t>Hemophilia</a:t>
            </a: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71127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AutoShap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21860" name="Picture 4" descr="MVC-004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0960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2665182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5400" dirty="0">
                <a:ea typeface="ＭＳ Ｐゴシック" pitchFamily="-111" charset="-128"/>
                <a:cs typeface="ＭＳ Ｐゴシック" pitchFamily="-111" charset="-128"/>
              </a:rPr>
              <a:t>Pathways Model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charset="2"/>
              <a:buChar char="ü"/>
            </a:pP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Explorations</a:t>
            </a:r>
          </a:p>
          <a:p>
            <a:pPr eaLnBrk="1" hangingPunct="1">
              <a:buFont typeface="Wingdings" charset="2"/>
              <a:buChar char="ü"/>
            </a:pP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Bridging</a:t>
            </a:r>
          </a:p>
          <a:p>
            <a:pPr eaLnBrk="1" hangingPunct="1">
              <a:buFont typeface="Wingdings" charset="2"/>
              <a:buChar char="ü"/>
            </a:pP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Understanding</a:t>
            </a:r>
          </a:p>
          <a:p>
            <a:pPr eaLnBrk="1" hangingPunct="1">
              <a:buFont typeface="Wingdings" charset="2"/>
              <a:buChar char="ü"/>
            </a:pP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Authentic Problems</a:t>
            </a:r>
          </a:p>
          <a:p>
            <a:pPr eaLnBrk="1" hangingPunct="1">
              <a:buFont typeface="Wingdings" charset="2"/>
              <a:buChar char="ü"/>
            </a:pPr>
            <a:r>
              <a:rPr lang="en-US" sz="4800" dirty="0">
                <a:ea typeface="ＭＳ Ｐゴシック" pitchFamily="-111" charset="-128"/>
                <a:cs typeface="ＭＳ Ｐゴシック" pitchFamily="-111" charset="-128"/>
              </a:rPr>
              <a:t>Talent Development</a:t>
            </a:r>
          </a:p>
        </p:txBody>
      </p:sp>
    </p:spTree>
    <p:extLst>
      <p:ext uri="{BB962C8B-B14F-4D97-AF65-F5344CB8AC3E}">
        <p14:creationId xmlns:p14="http://schemas.microsoft.com/office/powerpoint/2010/main" val="132435203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400" y="1695450"/>
            <a:ext cx="55372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684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Distance, rate, and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5257800"/>
          </a:xfrm>
        </p:spPr>
        <p:txBody>
          <a:bodyPr/>
          <a:lstStyle/>
          <a:p>
            <a:r>
              <a:rPr lang="en-US" dirty="0" smtClean="0"/>
              <a:t>D= </a:t>
            </a:r>
            <a:r>
              <a:rPr lang="en-US" dirty="0" err="1" smtClean="0"/>
              <a:t>rt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Ask questions about what you observe about the relationships between and among variables?</a:t>
            </a:r>
          </a:p>
          <a:p>
            <a:r>
              <a:rPr lang="en-US" dirty="0" smtClean="0"/>
              <a:t>See, Think, Wonder</a:t>
            </a:r>
          </a:p>
          <a:p>
            <a:endParaRPr lang="en-US" dirty="0" smtClean="0"/>
          </a:p>
          <a:p>
            <a:r>
              <a:rPr lang="en-US" dirty="0" smtClean="0"/>
              <a:t>Experiment do explore wonderments and build understanding of relationships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32776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>
                <a:ea typeface="Times New Roman" pitchFamily="-111" charset="0"/>
                <a:cs typeface="Times New Roman" pitchFamily="-111" charset="0"/>
              </a:rPr>
              <a:t>DISCIPLINARY PERSPECTIVES</a:t>
            </a:r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 </a:t>
            </a:r>
          </a:p>
        </p:txBody>
      </p:sp>
      <p:sp>
        <p:nvSpPr>
          <p:cNvPr id="122883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sp>
        <p:nvSpPr>
          <p:cNvPr id="122884" name="Rectangle 4"/>
          <p:cNvSpPr>
            <a:spLocks noChangeArrowheads="1"/>
          </p:cNvSpPr>
          <p:nvPr/>
        </p:nvSpPr>
        <p:spPr bwMode="auto">
          <a:xfrm>
            <a:off x="990600" y="1066800"/>
            <a:ext cx="7620000" cy="510909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tIns="0" bIns="0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Char char="•"/>
            </a:pPr>
            <a:endParaRPr lang="en-US" sz="4400" b="1" dirty="0" smtClean="0">
              <a:latin typeface="Times New Roman" pitchFamily="-111" charset="0"/>
            </a:endParaRPr>
          </a:p>
          <a:p>
            <a:pPr eaLnBrk="0" hangingPunct="0"/>
            <a:r>
              <a:rPr lang="en-US" sz="3600" b="1" dirty="0" smtClean="0">
                <a:latin typeface="Times New Roman" pitchFamily="-111" charset="0"/>
              </a:rPr>
              <a:t>Creating </a:t>
            </a:r>
            <a:r>
              <a:rPr lang="en-US" sz="3600" b="1" dirty="0">
                <a:latin typeface="Times New Roman" pitchFamily="-111" charset="0"/>
              </a:rPr>
              <a:t>understanding by using a multi-disciplinary  representations of a concept or perspectives</a:t>
            </a:r>
            <a:r>
              <a:rPr lang="en-US" sz="3600" b="1" dirty="0" smtClean="0">
                <a:latin typeface="Times New Roman" pitchFamily="-111" charset="0"/>
              </a:rPr>
              <a:t>:</a:t>
            </a:r>
          </a:p>
          <a:p>
            <a:pPr eaLnBrk="0" hangingPunct="0"/>
            <a:endParaRPr lang="en-US" sz="3600" b="1" dirty="0" smtClean="0">
              <a:latin typeface="Times New Roman" pitchFamily="-111" charset="0"/>
            </a:endParaRPr>
          </a:p>
          <a:p>
            <a:pPr eaLnBrk="0" hangingPunct="0"/>
            <a:r>
              <a:rPr lang="en-US" sz="3600" b="1" dirty="0">
                <a:latin typeface="Times New Roman" pitchFamily="-111" charset="0"/>
              </a:rPr>
              <a:t>For example</a:t>
            </a:r>
            <a:r>
              <a:rPr lang="en-US" sz="3600" b="1" dirty="0" smtClean="0">
                <a:latin typeface="Times New Roman" pitchFamily="-111" charset="0"/>
              </a:rPr>
              <a:t>,</a:t>
            </a:r>
          </a:p>
          <a:p>
            <a:pPr eaLnBrk="0" hangingPunct="0"/>
            <a:r>
              <a:rPr lang="en-US" sz="3600" b="1" dirty="0" smtClean="0">
                <a:latin typeface="Times New Roman" pitchFamily="-111" charset="0"/>
              </a:rPr>
              <a:t>How </a:t>
            </a:r>
            <a:r>
              <a:rPr lang="en-US" sz="3600" b="1" dirty="0">
                <a:latin typeface="Times New Roman" pitchFamily="-111" charset="0"/>
              </a:rPr>
              <a:t>would an artist </a:t>
            </a:r>
            <a:r>
              <a:rPr lang="en-US" sz="3600" b="1" dirty="0" smtClean="0">
                <a:latin typeface="Times New Roman" pitchFamily="-111" charset="0"/>
              </a:rPr>
              <a:t>represent an </a:t>
            </a:r>
            <a:r>
              <a:rPr lang="en-US" sz="3600" b="1" dirty="0">
                <a:latin typeface="Times New Roman" pitchFamily="-111" charset="0"/>
              </a:rPr>
              <a:t>understanding of the concept?</a:t>
            </a:r>
          </a:p>
          <a:p>
            <a:pPr algn="r" eaLnBrk="0" hangingPunct="0"/>
            <a:r>
              <a:rPr lang="en-US" sz="3600" b="1" dirty="0">
                <a:latin typeface="Times New Roman" pitchFamily="-111" charset="0"/>
              </a:rPr>
              <a:t> </a:t>
            </a:r>
            <a:endParaRPr lang="en-US" sz="3600" dirty="0">
              <a:latin typeface="Times New Roman" pitchFamily="-11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9756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WRITERS</a:t>
            </a:r>
            <a:endParaRPr lang="en-US" b="0">
              <a:solidFill>
                <a:schemeClr val="tx1"/>
              </a:solidFill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sp>
        <p:nvSpPr>
          <p:cNvPr id="123908" name="Rectangle 4"/>
          <p:cNvSpPr>
            <a:spLocks noChangeArrowheads="1"/>
          </p:cNvSpPr>
          <p:nvPr/>
        </p:nvSpPr>
        <p:spPr bwMode="auto">
          <a:xfrm>
            <a:off x="457200" y="838200"/>
            <a:ext cx="8153400" cy="1768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tIns="0" bIns="0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Char char="•"/>
            </a:pPr>
            <a:endParaRPr lang="en-US" sz="4400" b="1" dirty="0">
              <a:latin typeface="Times New Roman" pitchFamily="-111" charset="0"/>
            </a:endParaRPr>
          </a:p>
          <a:p>
            <a:pPr algn="r" eaLnBrk="0" hangingPunct="0">
              <a:buFontTx/>
              <a:buChar char="•"/>
            </a:pPr>
            <a:r>
              <a:rPr lang="en-US" sz="3600" dirty="0">
                <a:latin typeface="Times New Roman" pitchFamily="-111" charset="0"/>
              </a:rPr>
              <a:t>communicate with words (poetry, stories, editorials, speeches, scripts, song lyrics).</a:t>
            </a:r>
          </a:p>
        </p:txBody>
      </p:sp>
      <p:pic>
        <p:nvPicPr>
          <p:cNvPr id="123909" name="Picture 5" descr="j0299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2819400"/>
            <a:ext cx="2362200" cy="387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1042027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ARTISTS</a:t>
            </a:r>
            <a:r>
              <a:rPr lang="en-US" b="0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 </a:t>
            </a: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sp>
        <p:nvSpPr>
          <p:cNvPr id="124932" name="Rectangle 4"/>
          <p:cNvSpPr>
            <a:spLocks noChangeArrowheads="1"/>
          </p:cNvSpPr>
          <p:nvPr/>
        </p:nvSpPr>
        <p:spPr bwMode="auto">
          <a:xfrm>
            <a:off x="914400" y="990600"/>
            <a:ext cx="7696200" cy="21971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tIns="0" bIns="0">
            <a:prstTxWarp prst="textNoShape">
              <a:avLst/>
            </a:prstTxWarp>
            <a:spAutoFit/>
          </a:bodyPr>
          <a:lstStyle/>
          <a:p>
            <a:pPr eaLnBrk="0" hangingPunct="0"/>
            <a:endParaRPr lang="en-US" sz="3600" b="1" dirty="0">
              <a:latin typeface="Times New Roman" pitchFamily="-111" charset="0"/>
            </a:endParaRPr>
          </a:p>
          <a:p>
            <a:pPr eaLnBrk="0" hangingPunct="0">
              <a:buFontTx/>
              <a:buChar char="•"/>
            </a:pPr>
            <a:r>
              <a:rPr lang="en-US" sz="3600" dirty="0">
                <a:latin typeface="Times New Roman" pitchFamily="-111" charset="0"/>
              </a:rPr>
              <a:t>use visual images to communicate ideas (paintings, sketches, photography, film, cartoons).</a:t>
            </a:r>
          </a:p>
        </p:txBody>
      </p:sp>
      <p:sp>
        <p:nvSpPr>
          <p:cNvPr id="124933" name="Photo"/>
          <p:cNvSpPr>
            <a:spLocks noEditPoints="1" noChangeArrowheads="1"/>
          </p:cNvSpPr>
          <p:nvPr/>
        </p:nvSpPr>
        <p:spPr bwMode="auto">
          <a:xfrm>
            <a:off x="2438400" y="3352800"/>
            <a:ext cx="4267200" cy="3038475"/>
          </a:xfrm>
          <a:custGeom>
            <a:avLst/>
            <a:gdLst>
              <a:gd name="T0" fmla="*/ 0 w 21600"/>
              <a:gd name="T1" fmla="*/ 1621220177 h 21600"/>
              <a:gd name="T2" fmla="*/ 2147483647 w 21600"/>
              <a:gd name="T3" fmla="*/ 0 h 21600"/>
              <a:gd name="T4" fmla="*/ 2147483647 w 21600"/>
              <a:gd name="T5" fmla="*/ 162122017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w 21600"/>
              <a:gd name="T13" fmla="*/ 2147483647 h 21600"/>
              <a:gd name="T14" fmla="*/ 0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761 w 21600"/>
              <a:gd name="T25" fmla="*/ 22454 h 21600"/>
              <a:gd name="T26" fmla="*/ 21069 w 21600"/>
              <a:gd name="T27" fmla="*/ 30282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 extrusionOk="0">
                <a:moveTo>
                  <a:pt x="0" y="21600"/>
                </a:moveTo>
                <a:lnTo>
                  <a:pt x="0" y="3085"/>
                </a:lnTo>
                <a:lnTo>
                  <a:pt x="1542" y="3085"/>
                </a:lnTo>
                <a:lnTo>
                  <a:pt x="1542" y="1028"/>
                </a:lnTo>
                <a:lnTo>
                  <a:pt x="3857" y="1028"/>
                </a:lnTo>
                <a:lnTo>
                  <a:pt x="3857" y="3085"/>
                </a:lnTo>
                <a:lnTo>
                  <a:pt x="5400" y="3085"/>
                </a:lnTo>
                <a:lnTo>
                  <a:pt x="6942" y="0"/>
                </a:lnTo>
                <a:lnTo>
                  <a:pt x="14657" y="0"/>
                </a:lnTo>
                <a:lnTo>
                  <a:pt x="16200" y="3085"/>
                </a:ln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  <a:path w="21600" h="21600" extrusionOk="0">
                <a:moveTo>
                  <a:pt x="0" y="3085"/>
                </a:moveTo>
                <a:lnTo>
                  <a:pt x="21600" y="3085"/>
                </a:lnTo>
                <a:lnTo>
                  <a:pt x="21600" y="21600"/>
                </a:lnTo>
                <a:lnTo>
                  <a:pt x="0" y="21600"/>
                </a:lnTo>
                <a:lnTo>
                  <a:pt x="0" y="3085"/>
                </a:lnTo>
                <a:close/>
              </a:path>
              <a:path w="21600" h="21600" extrusionOk="0">
                <a:moveTo>
                  <a:pt x="10800" y="4800"/>
                </a:moveTo>
                <a:lnTo>
                  <a:pt x="11925" y="4971"/>
                </a:lnTo>
                <a:lnTo>
                  <a:pt x="13017" y="5442"/>
                </a:lnTo>
                <a:lnTo>
                  <a:pt x="14046" y="6128"/>
                </a:lnTo>
                <a:lnTo>
                  <a:pt x="14914" y="7071"/>
                </a:lnTo>
                <a:lnTo>
                  <a:pt x="15621" y="8271"/>
                </a:lnTo>
                <a:lnTo>
                  <a:pt x="16167" y="9514"/>
                </a:lnTo>
                <a:lnTo>
                  <a:pt x="16425" y="11014"/>
                </a:lnTo>
                <a:lnTo>
                  <a:pt x="16585" y="12471"/>
                </a:lnTo>
                <a:lnTo>
                  <a:pt x="16489" y="14014"/>
                </a:lnTo>
                <a:lnTo>
                  <a:pt x="16135" y="15471"/>
                </a:lnTo>
                <a:lnTo>
                  <a:pt x="15621" y="16800"/>
                </a:lnTo>
                <a:lnTo>
                  <a:pt x="14914" y="18000"/>
                </a:lnTo>
                <a:lnTo>
                  <a:pt x="14046" y="18942"/>
                </a:lnTo>
                <a:lnTo>
                  <a:pt x="13050" y="19671"/>
                </a:lnTo>
                <a:lnTo>
                  <a:pt x="11925" y="20057"/>
                </a:lnTo>
                <a:lnTo>
                  <a:pt x="10832" y="20185"/>
                </a:lnTo>
                <a:lnTo>
                  <a:pt x="9675" y="20142"/>
                </a:lnTo>
                <a:lnTo>
                  <a:pt x="8582" y="19628"/>
                </a:lnTo>
                <a:lnTo>
                  <a:pt x="7553" y="18942"/>
                </a:lnTo>
                <a:lnTo>
                  <a:pt x="6717" y="17957"/>
                </a:lnTo>
                <a:lnTo>
                  <a:pt x="5946" y="16842"/>
                </a:lnTo>
                <a:lnTo>
                  <a:pt x="5464" y="15514"/>
                </a:lnTo>
                <a:lnTo>
                  <a:pt x="5078" y="14014"/>
                </a:lnTo>
                <a:lnTo>
                  <a:pt x="5014" y="12514"/>
                </a:lnTo>
                <a:lnTo>
                  <a:pt x="5110" y="11014"/>
                </a:lnTo>
                <a:lnTo>
                  <a:pt x="5528" y="9557"/>
                </a:lnTo>
                <a:lnTo>
                  <a:pt x="6010" y="8228"/>
                </a:lnTo>
                <a:lnTo>
                  <a:pt x="6750" y="7114"/>
                </a:lnTo>
                <a:lnTo>
                  <a:pt x="7650" y="6085"/>
                </a:lnTo>
                <a:lnTo>
                  <a:pt x="8614" y="5400"/>
                </a:lnTo>
                <a:lnTo>
                  <a:pt x="9707" y="4971"/>
                </a:lnTo>
                <a:lnTo>
                  <a:pt x="10800" y="4800"/>
                </a:lnTo>
                <a:close/>
              </a:path>
              <a:path w="21600" h="21600" extrusionOk="0">
                <a:moveTo>
                  <a:pt x="8003" y="8057"/>
                </a:moveTo>
                <a:lnTo>
                  <a:pt x="8807" y="7371"/>
                </a:lnTo>
                <a:lnTo>
                  <a:pt x="9546" y="6985"/>
                </a:lnTo>
                <a:lnTo>
                  <a:pt x="10446" y="6771"/>
                </a:lnTo>
                <a:lnTo>
                  <a:pt x="11217" y="6771"/>
                </a:lnTo>
                <a:lnTo>
                  <a:pt x="12053" y="7028"/>
                </a:lnTo>
                <a:lnTo>
                  <a:pt x="12889" y="7457"/>
                </a:lnTo>
                <a:lnTo>
                  <a:pt x="13628" y="8100"/>
                </a:lnTo>
                <a:lnTo>
                  <a:pt x="14175" y="8871"/>
                </a:lnTo>
                <a:lnTo>
                  <a:pt x="14625" y="9814"/>
                </a:lnTo>
                <a:lnTo>
                  <a:pt x="14978" y="10885"/>
                </a:lnTo>
                <a:lnTo>
                  <a:pt x="15171" y="12042"/>
                </a:lnTo>
                <a:lnTo>
                  <a:pt x="15107" y="13114"/>
                </a:lnTo>
                <a:lnTo>
                  <a:pt x="15042" y="14228"/>
                </a:lnTo>
                <a:lnTo>
                  <a:pt x="14689" y="15257"/>
                </a:lnTo>
                <a:lnTo>
                  <a:pt x="14207" y="16285"/>
                </a:lnTo>
                <a:lnTo>
                  <a:pt x="13596" y="17057"/>
                </a:lnTo>
                <a:lnTo>
                  <a:pt x="12889" y="17657"/>
                </a:lnTo>
                <a:lnTo>
                  <a:pt x="12053" y="18085"/>
                </a:lnTo>
                <a:lnTo>
                  <a:pt x="11185" y="18257"/>
                </a:lnTo>
                <a:lnTo>
                  <a:pt x="10414" y="18214"/>
                </a:lnTo>
                <a:lnTo>
                  <a:pt x="9546" y="18042"/>
                </a:lnTo>
                <a:lnTo>
                  <a:pt x="8742" y="17614"/>
                </a:lnTo>
                <a:lnTo>
                  <a:pt x="8003" y="17014"/>
                </a:lnTo>
                <a:lnTo>
                  <a:pt x="7457" y="16242"/>
                </a:lnTo>
                <a:lnTo>
                  <a:pt x="6975" y="15257"/>
                </a:lnTo>
                <a:lnTo>
                  <a:pt x="6653" y="14142"/>
                </a:lnTo>
                <a:lnTo>
                  <a:pt x="6492" y="13114"/>
                </a:lnTo>
                <a:lnTo>
                  <a:pt x="6525" y="11914"/>
                </a:lnTo>
                <a:lnTo>
                  <a:pt x="6621" y="10842"/>
                </a:lnTo>
                <a:lnTo>
                  <a:pt x="6942" y="9771"/>
                </a:lnTo>
                <a:lnTo>
                  <a:pt x="7457" y="8785"/>
                </a:lnTo>
                <a:lnTo>
                  <a:pt x="8003" y="8057"/>
                </a:lnTo>
                <a:close/>
              </a:path>
            </a:pathLst>
          </a:custGeom>
          <a:solidFill>
            <a:srgbClr val="C0C0C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3351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ENGINEERS</a:t>
            </a:r>
          </a:p>
        </p:txBody>
      </p:sp>
      <p:sp>
        <p:nvSpPr>
          <p:cNvPr id="125955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381000" y="1428750"/>
            <a:ext cx="5257800" cy="32956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tIns="0" bIns="0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36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 make  models to explain or design how things work (architectural models, working models, prototypes, &amp; three- dimensional models).</a:t>
            </a:r>
            <a:r>
              <a:rPr lang="en-US" sz="3600" b="1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 </a:t>
            </a:r>
            <a:endParaRPr lang="en-US" sz="3600" dirty="0">
              <a:latin typeface="Times New Roman" pitchFamily="-111" charset="0"/>
            </a:endParaRPr>
          </a:p>
        </p:txBody>
      </p:sp>
      <p:pic>
        <p:nvPicPr>
          <p:cNvPr id="125957" name="Picture 6" descr="ri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1524000"/>
            <a:ext cx="3352800" cy="5011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9641096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PERFORMING ARTISTS</a:t>
            </a: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26979" name="Rectangle 8"/>
          <p:cNvSpPr>
            <a:spLocks noGrp="1" noChangeArrowheads="1"/>
          </p:cNvSpPr>
          <p:nvPr>
            <p:ph sz="half" idx="1"/>
          </p:nvPr>
        </p:nvSpPr>
        <p:spPr>
          <a:xfrm>
            <a:off x="228600" y="1981200"/>
            <a:ext cx="4114800" cy="4495800"/>
          </a:xfrm>
        </p:spPr>
        <p:txBody>
          <a:bodyPr/>
          <a:lstStyle/>
          <a:p>
            <a:pPr>
              <a:spcBef>
                <a:spcPct val="0"/>
              </a:spcBef>
              <a:buClrTx/>
              <a:buSzTx/>
              <a:buNone/>
            </a:pPr>
            <a:r>
              <a:rPr lang="en-US" sz="3200" dirty="0">
                <a:ea typeface="ＭＳ Ｐゴシック" pitchFamily="-111" charset="-128"/>
                <a:cs typeface="ＭＳ Ｐゴシック" pitchFamily="-111" charset="-128"/>
              </a:rPr>
              <a:t>communicate feelings and ideas through (skits, monologues, choreographed pieces including dance &amp; music).</a:t>
            </a:r>
          </a:p>
          <a:p>
            <a:pPr eaLnBrk="1" hangingPunct="1">
              <a:buFont typeface="Wingdings" pitchFamily="-111" charset="2"/>
              <a:buNone/>
            </a:pPr>
            <a:endParaRPr lang="en-US" sz="3200" dirty="0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26981" name="Picture 10" descr="Natures Family Company 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996600" y="1981200"/>
            <a:ext cx="4995600" cy="3505200"/>
          </a:xfrm>
          <a:noFill/>
        </p:spPr>
      </p:pic>
      <p:sp>
        <p:nvSpPr>
          <p:cNvPr id="126980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5348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MATHEMATICIANS AND ECONOMISTS</a:t>
            </a:r>
          </a:p>
        </p:txBody>
      </p:sp>
      <p:sp>
        <p:nvSpPr>
          <p:cNvPr id="128003" name="Rectangle 19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buFont typeface="Wingdings" pitchFamily="-111" charset="2"/>
              <a:buNone/>
            </a:pPr>
            <a:r>
              <a:rPr lang="en-US" sz="2400">
                <a:ea typeface="ＭＳ Ｐゴシック" pitchFamily="-111" charset="-128"/>
                <a:cs typeface="ＭＳ Ｐゴシック" pitchFamily="-111" charset="-128"/>
              </a:rPr>
              <a:t>  </a:t>
            </a:r>
          </a:p>
        </p:txBody>
      </p:sp>
      <p:sp>
        <p:nvSpPr>
          <p:cNvPr id="128004" name="Rectangle 20"/>
          <p:cNvSpPr>
            <a:spLocks noGrp="1" noChangeArrowheads="1"/>
          </p:cNvSpPr>
          <p:nvPr>
            <p:ph sz="half" idx="2"/>
          </p:nvPr>
        </p:nvSpPr>
        <p:spPr>
          <a:xfrm>
            <a:off x="5029200" y="1600200"/>
            <a:ext cx="4038600" cy="4525963"/>
          </a:xfrm>
        </p:spPr>
        <p:txBody>
          <a:bodyPr/>
          <a:lstStyle/>
          <a:p>
            <a:pPr eaLnBrk="1" hangingPunct="1">
              <a:buFont typeface="Wingdings" pitchFamily="-111" charset="2"/>
              <a:buNone/>
            </a:pPr>
            <a:r>
              <a:rPr lang="en-US" sz="2400" dirty="0">
                <a:ea typeface="ＭＳ Ｐゴシック" pitchFamily="-111" charset="-128"/>
                <a:cs typeface="ＭＳ Ｐゴシック" pitchFamily="-111" charset="-128"/>
              </a:rPr>
              <a:t>     </a:t>
            </a:r>
            <a:r>
              <a:rPr lang="en-US" sz="3200" dirty="0">
                <a:ea typeface="ＭＳ Ｐゴシック" pitchFamily="-111" charset="-128"/>
                <a:cs typeface="ＭＳ Ｐゴシック" pitchFamily="-111" charset="-128"/>
              </a:rPr>
              <a:t>Express ideas using mathematical representations</a:t>
            </a:r>
            <a:endParaRPr lang="en-US" sz="3200" dirty="0" smtClean="0">
              <a:ea typeface="ＭＳ Ｐゴシック" pitchFamily="-111" charset="-128"/>
              <a:cs typeface="ＭＳ Ｐゴシック" pitchFamily="-111" charset="-128"/>
            </a:endParaRPr>
          </a:p>
          <a:p>
            <a:pPr eaLnBrk="1" hangingPunct="1">
              <a:buFont typeface="Wingdings" pitchFamily="-111" charset="2"/>
              <a:buNone/>
            </a:pPr>
            <a:r>
              <a:rPr lang="en-US" sz="3200" dirty="0" smtClean="0">
                <a:ea typeface="ＭＳ Ｐゴシック" pitchFamily="-111" charset="-128"/>
                <a:cs typeface="ＭＳ Ｐゴシック" pitchFamily="-111" charset="-128"/>
              </a:rPr>
              <a:t>    (</a:t>
            </a:r>
            <a:r>
              <a:rPr lang="en-US" sz="3200" dirty="0">
                <a:ea typeface="ＭＳ Ｐゴシック" pitchFamily="-111" charset="-128"/>
                <a:cs typeface="ＭＳ Ｐゴシック" pitchFamily="-111" charset="-128"/>
              </a:rPr>
              <a:t>formulas, tables, charts, graphs, timelines). </a:t>
            </a:r>
          </a:p>
          <a:p>
            <a:pPr eaLnBrk="1" hangingPunct="1">
              <a:buFont typeface="Wingdings" pitchFamily="-111" charset="2"/>
              <a:buNone/>
            </a:pPr>
            <a:endParaRPr lang="en-US" sz="3200" dirty="0">
              <a:ea typeface="ＭＳ Ｐゴシック" pitchFamily="-111" charset="-128"/>
              <a:cs typeface="ＭＳ Ｐゴシック" pitchFamily="-111" charset="-128"/>
            </a:endParaRPr>
          </a:p>
        </p:txBody>
      </p:sp>
      <p:sp>
        <p:nvSpPr>
          <p:cNvPr id="128005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pic>
        <p:nvPicPr>
          <p:cNvPr id="128006" name="Picture 18" descr="j02854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5768"/>
            <a:ext cx="4876800" cy="4878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60361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SOCIAL ACTIVISTS</a:t>
            </a:r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  </a:t>
            </a:r>
          </a:p>
        </p:txBody>
      </p:sp>
      <p:sp>
        <p:nvSpPr>
          <p:cNvPr id="129027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sp>
        <p:nvSpPr>
          <p:cNvPr id="129028" name="Rectangle 4"/>
          <p:cNvSpPr>
            <a:spLocks noChangeArrowheads="1"/>
          </p:cNvSpPr>
          <p:nvPr/>
        </p:nvSpPr>
        <p:spPr bwMode="auto">
          <a:xfrm>
            <a:off x="838200" y="1114425"/>
            <a:ext cx="7772400" cy="29241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tIns="0" bIns="0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32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focus on bringing about awareness of social problems and creating change through action-oriented events (public services, letter writing campaigns, legislation, speeches, demonstrations, media events, and effective use of the arts). </a:t>
            </a:r>
          </a:p>
        </p:txBody>
      </p:sp>
      <p:sp>
        <p:nvSpPr>
          <p:cNvPr id="47109" name="Letter"/>
          <p:cNvSpPr>
            <a:spLocks noEditPoints="1" noChangeArrowheads="1"/>
          </p:cNvSpPr>
          <p:nvPr/>
        </p:nvSpPr>
        <p:spPr bwMode="auto">
          <a:xfrm>
            <a:off x="1828800" y="4267200"/>
            <a:ext cx="5638800" cy="2362200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5304 w 21600"/>
              <a:gd name="T17" fmla="*/ 9216 h 21600"/>
              <a:gd name="T18" fmla="*/ 17504 w 21600"/>
              <a:gd name="T19" fmla="*/ 1837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14" y="0"/>
                </a:moveTo>
                <a:lnTo>
                  <a:pt x="21600" y="0"/>
                </a:lnTo>
                <a:lnTo>
                  <a:pt x="21600" y="21628"/>
                </a:lnTo>
                <a:lnTo>
                  <a:pt x="14" y="21628"/>
                </a:lnTo>
                <a:lnTo>
                  <a:pt x="14" y="0"/>
                </a:lnTo>
                <a:close/>
              </a:path>
              <a:path w="21600" h="21600" extrusionOk="0">
                <a:moveTo>
                  <a:pt x="18476" y="2035"/>
                </a:moveTo>
                <a:lnTo>
                  <a:pt x="20539" y="2035"/>
                </a:lnTo>
                <a:lnTo>
                  <a:pt x="20539" y="6559"/>
                </a:lnTo>
                <a:lnTo>
                  <a:pt x="18476" y="6559"/>
                </a:lnTo>
                <a:lnTo>
                  <a:pt x="18476" y="2035"/>
                </a:lnTo>
                <a:close/>
              </a:path>
              <a:path w="21600" h="21600" extrusionOk="0">
                <a:moveTo>
                  <a:pt x="884" y="2092"/>
                </a:moveTo>
                <a:lnTo>
                  <a:pt x="7425" y="2092"/>
                </a:lnTo>
                <a:lnTo>
                  <a:pt x="7425" y="2770"/>
                </a:lnTo>
                <a:lnTo>
                  <a:pt x="884" y="2770"/>
                </a:lnTo>
                <a:lnTo>
                  <a:pt x="884" y="2092"/>
                </a:lnTo>
                <a:close/>
              </a:path>
              <a:path w="21600" h="21600" extrusionOk="0">
                <a:moveTo>
                  <a:pt x="884" y="3109"/>
                </a:moveTo>
                <a:lnTo>
                  <a:pt x="7425" y="3109"/>
                </a:lnTo>
                <a:lnTo>
                  <a:pt x="7425" y="3788"/>
                </a:lnTo>
                <a:lnTo>
                  <a:pt x="884" y="3788"/>
                </a:lnTo>
                <a:lnTo>
                  <a:pt x="884" y="3109"/>
                </a:lnTo>
                <a:close/>
              </a:path>
              <a:path w="21600" h="21600" extrusionOk="0">
                <a:moveTo>
                  <a:pt x="884" y="4127"/>
                </a:moveTo>
                <a:lnTo>
                  <a:pt x="7425" y="4127"/>
                </a:lnTo>
                <a:lnTo>
                  <a:pt x="7425" y="4806"/>
                </a:lnTo>
                <a:lnTo>
                  <a:pt x="884" y="4806"/>
                </a:lnTo>
                <a:lnTo>
                  <a:pt x="884" y="4127"/>
                </a:lnTo>
                <a:close/>
              </a:path>
              <a:path w="21600" h="21600" extrusionOk="0">
                <a:moveTo>
                  <a:pt x="5127" y="5145"/>
                </a:moveTo>
                <a:lnTo>
                  <a:pt x="7425" y="5145"/>
                </a:lnTo>
                <a:lnTo>
                  <a:pt x="7425" y="5824"/>
                </a:lnTo>
                <a:lnTo>
                  <a:pt x="5127" y="5824"/>
                </a:lnTo>
                <a:lnTo>
                  <a:pt x="5127" y="5145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63500" dist="107763" dir="2700000" algn="ctr" rotWithShape="0">
              <a:srgbClr val="000000">
                <a:alpha val="74998"/>
              </a:srgb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pPr>
              <a:defRPr/>
            </a:pPr>
            <a:endParaRPr lang="en-US">
              <a:latin typeface="Arial" pitchFamily="-10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329478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chemeClr val="tx1"/>
                </a:solidFill>
                <a:ea typeface="ＭＳ Ｐゴシック" pitchFamily="-111" charset="-128"/>
                <a:cs typeface="ＭＳ Ｐゴシック" pitchFamily="-111" charset="-128"/>
              </a:rPr>
              <a:t>HISTORIANS</a:t>
            </a:r>
            <a:endParaRPr lang="en-US">
              <a:ea typeface="ＭＳ Ｐゴシック" pitchFamily="-111" charset="-128"/>
              <a:cs typeface="ＭＳ Ｐゴシック" pitchFamily="-111" charset="-128"/>
            </a:endParaRPr>
          </a:p>
        </p:txBody>
      </p:sp>
      <p:pic>
        <p:nvPicPr>
          <p:cNvPr id="130054" name="Picture 8" descr="j03009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67199" y="1396031"/>
            <a:ext cx="4765853" cy="4547569"/>
          </a:xfrm>
        </p:spPr>
      </p:pic>
      <p:sp>
        <p:nvSpPr>
          <p:cNvPr id="130052" name="Rectangle 3"/>
          <p:cNvSpPr>
            <a:spLocks noChangeArrowheads="1"/>
          </p:cNvSpPr>
          <p:nvPr/>
        </p:nvSpPr>
        <p:spPr bwMode="auto">
          <a:xfrm>
            <a:off x="0" y="1922463"/>
            <a:ext cx="9144000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  <a:p>
            <a:pPr lvl="1" eaLnBrk="0" hangingPunct="0"/>
            <a:endParaRPr lang="en-US" sz="2400">
              <a:latin typeface="Times New Roman" pitchFamily="-111" charset="0"/>
            </a:endParaRPr>
          </a:p>
        </p:txBody>
      </p:sp>
      <p:sp>
        <p:nvSpPr>
          <p:cNvPr id="130053" name="Rectangle 4"/>
          <p:cNvSpPr>
            <a:spLocks noChangeArrowheads="1"/>
          </p:cNvSpPr>
          <p:nvPr/>
        </p:nvSpPr>
        <p:spPr bwMode="auto">
          <a:xfrm>
            <a:off x="381000" y="1295400"/>
            <a:ext cx="4800600" cy="492442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0" bIns="0">
            <a:prstTxWarp prst="textNoShape">
              <a:avLst/>
            </a:prstTxWarp>
            <a:spAutoFit/>
          </a:bodyPr>
          <a:lstStyle/>
          <a:p>
            <a:pPr eaLnBrk="0" hangingPunct="0">
              <a:buFontTx/>
              <a:buChar char="•"/>
            </a:pPr>
            <a:r>
              <a:rPr lang="en-US" sz="3200" dirty="0">
                <a:latin typeface="Times New Roman" pitchFamily="-111" charset="0"/>
                <a:ea typeface="Times New Roman" pitchFamily="-111" charset="0"/>
                <a:cs typeface="Times New Roman" pitchFamily="-111" charset="0"/>
              </a:rPr>
              <a:t>recreate the past through documenting and analyzing primary sources and communicate their findings using appropriate related products. ( story telling, photo essays,  artifacts, video documentaries, interviews, timelines, historical essays). </a:t>
            </a:r>
          </a:p>
        </p:txBody>
      </p:sp>
    </p:spTree>
    <p:extLst>
      <p:ext uri="{BB962C8B-B14F-4D97-AF65-F5344CB8AC3E}">
        <p14:creationId xmlns:p14="http://schemas.microsoft.com/office/powerpoint/2010/main" val="158033733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0">
                <a:solidFill>
                  <a:srgbClr val="FF0000"/>
                </a:solidFill>
                <a:ea typeface="ＭＳ Ｐゴシック" pitchFamily="-111" charset="-128"/>
                <a:cs typeface="ＭＳ Ｐゴシック" pitchFamily="-111" charset="-128"/>
              </a:rPr>
              <a:t>Explorations</a:t>
            </a:r>
          </a:p>
        </p:txBody>
      </p:sp>
      <p:pic>
        <p:nvPicPr>
          <p:cNvPr id="83971" name="Picture 3" descr="bd0546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1447800"/>
            <a:ext cx="600075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 descr="pe0325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3124200"/>
            <a:ext cx="17526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3" name="Picture 5" descr="bd07212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90800" y="4419600"/>
            <a:ext cx="1817688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4" name="Picture 6" descr="bd07079_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267200"/>
            <a:ext cx="1787525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228600" y="2743200"/>
            <a:ext cx="335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8000"/>
                </a:solidFill>
                <a:latin typeface="Times New Roman" pitchFamily="-111" charset="0"/>
              </a:rPr>
              <a:t>Learning Environment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0" y="5867400"/>
            <a:ext cx="2743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8000"/>
                </a:solidFill>
                <a:latin typeface="Times New Roman" pitchFamily="-111" charset="0"/>
              </a:rPr>
              <a:t>Learning Experiences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2133600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solidFill>
                  <a:srgbClr val="008000"/>
                </a:solidFill>
                <a:latin typeface="Times New Roman" pitchFamily="-111" charset="0"/>
              </a:rPr>
              <a:t>Student Strengths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7315200" y="685800"/>
            <a:ext cx="1235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endParaRPr lang="en-US" sz="2400">
              <a:latin typeface="Times New Roman" pitchFamily="-111" charset="0"/>
            </a:endParaRPr>
          </a:p>
        </p:txBody>
      </p:sp>
      <p:sp>
        <p:nvSpPr>
          <p:cNvPr id="83979" name="AutoShape 11"/>
          <p:cNvSpPr>
            <a:spLocks noChangeArrowheads="1"/>
          </p:cNvSpPr>
          <p:nvPr/>
        </p:nvSpPr>
        <p:spPr bwMode="auto">
          <a:xfrm>
            <a:off x="6629400" y="304800"/>
            <a:ext cx="2362200" cy="1905000"/>
          </a:xfrm>
          <a:prstGeom prst="wedgeEllipseCallout">
            <a:avLst>
              <a:gd name="adj1" fmla="val -74796"/>
              <a:gd name="adj2" fmla="val 12691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ctr"/>
            <a:endParaRPr lang="en-US" sz="2400">
              <a:latin typeface="Times New Roman" pitchFamily="-111" charset="0"/>
            </a:endParaRPr>
          </a:p>
        </p:txBody>
      </p:sp>
      <p:sp>
        <p:nvSpPr>
          <p:cNvPr id="83980" name="Text Box 12"/>
          <p:cNvSpPr txBox="1">
            <a:spLocks noChangeArrowheads="1"/>
          </p:cNvSpPr>
          <p:nvPr/>
        </p:nvSpPr>
        <p:spPr bwMode="auto">
          <a:xfrm>
            <a:off x="6858000" y="685800"/>
            <a:ext cx="22860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>
                <a:latin typeface="Times New Roman" pitchFamily="-111" charset="0"/>
              </a:rPr>
              <a:t>Wow! Building must be their strength!</a:t>
            </a:r>
          </a:p>
        </p:txBody>
      </p:sp>
    </p:spTree>
    <p:extLst>
      <p:ext uri="{BB962C8B-B14F-4D97-AF65-F5344CB8AC3E}">
        <p14:creationId xmlns:p14="http://schemas.microsoft.com/office/powerpoint/2010/main" val="3199237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>
          <a:xfrm>
            <a:off x="76200" y="607359"/>
            <a:ext cx="9067800" cy="2438400"/>
          </a:xfrm>
        </p:spPr>
        <p:txBody>
          <a:bodyPr/>
          <a:lstStyle/>
          <a:p>
            <a:pPr eaLnBrk="1" hangingPunct="1"/>
            <a:r>
              <a:rPr lang="en-US" sz="3200" dirty="0">
                <a:ea typeface="ＭＳ Ｐゴシック" charset="-128"/>
                <a:cs typeface="ＭＳ Ｐゴシック" charset="-128"/>
                <a:hlinkClick r:id="rId2"/>
              </a:rPr>
              <a:t>http://www.xtranormal.com/watch/6400659/</a:t>
            </a:r>
            <a:endParaRPr lang="en-US" sz="32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553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069024"/>
            <a:ext cx="8382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37597A87-085F-9E4D-8DD7-D5BF618C547C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>
            <a:off x="2046838" y="422693"/>
            <a:ext cx="4506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ea typeface="ＭＳ Ｐゴシック" charset="-128"/>
                <a:cs typeface="ＭＳ Ｐゴシック" charset="-128"/>
                <a:hlinkClick r:id="rId2"/>
              </a:rPr>
              <a:t>http://www.xtranormal.com/watch/6400659/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6090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7315200" cy="10668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sz="3200" dirty="0">
                <a:ea typeface="ＭＳ Ｐゴシック" charset="-128"/>
                <a:cs typeface="ＭＳ Ｐゴシック" charset="-128"/>
                <a:hlinkClick r:id="rId2"/>
              </a:rPr>
              <a:t>http:</a:t>
            </a:r>
            <a:r>
              <a:rPr lang="en-US" sz="3200" dirty="0" smtClean="0">
                <a:ea typeface="ＭＳ Ｐゴシック" charset="-128"/>
                <a:cs typeface="ＭＳ Ｐゴシック" charset="-128"/>
                <a:hlinkClick r:id="rId2"/>
              </a:rPr>
              <a:t>/mesakids.ed.voicethread.com</a:t>
            </a:r>
            <a:r>
              <a:rPr lang="en-US" sz="3200" dirty="0">
                <a:ea typeface="ＭＳ Ｐゴシック" charset="-128"/>
                <a:cs typeface="ＭＳ Ｐゴシック" charset="-128"/>
                <a:hlinkClick r:id="rId2"/>
              </a:rPr>
              <a:t>/?#q.b894105.</a:t>
            </a:r>
            <a:r>
              <a:rPr lang="en-US" sz="3200" dirty="0" smtClean="0">
                <a:ea typeface="ＭＳ Ｐゴシック" charset="-128"/>
                <a:cs typeface="ＭＳ Ｐゴシック" charset="-128"/>
                <a:hlinkClick r:id="rId2"/>
              </a:rPr>
              <a:t>i4764926</a:t>
            </a:r>
            <a:r>
              <a:rPr lang="en-US" sz="3200" dirty="0" smtClean="0">
                <a:ea typeface="ＭＳ Ｐゴシック" charset="-128"/>
                <a:cs typeface="ＭＳ Ｐゴシック" charset="-128"/>
              </a:rPr>
              <a:t/>
            </a:r>
            <a:br>
              <a:rPr lang="en-US" sz="3200" dirty="0" smtClean="0">
                <a:ea typeface="ＭＳ Ｐゴシック" charset="-128"/>
                <a:cs typeface="ＭＳ Ｐゴシック" charset="-128"/>
              </a:rPr>
            </a:br>
            <a:endParaRPr lang="en-US" sz="3200" dirty="0"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45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495425"/>
            <a:ext cx="7010400" cy="538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6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F0C6C4A9-0451-484E-9511-9A5DA4F5253E}" type="slidenum">
              <a:rPr lang="en-US" smtClean="0"/>
              <a:pPr/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66425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3124200"/>
          </a:xfrm>
        </p:spPr>
        <p:txBody>
          <a:bodyPr/>
          <a:lstStyle/>
          <a:p>
            <a:pPr algn="l" eaLnBrk="1" hangingPunct="1"/>
            <a:r>
              <a:rPr lang="en-US" sz="3200" dirty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  <a:t/>
            </a:r>
            <a:br>
              <a:rPr lang="en-US" sz="3200" dirty="0">
                <a:solidFill>
                  <a:schemeClr val="tx1"/>
                </a:solidFill>
                <a:ea typeface="ＭＳ Ｐゴシック" charset="-128"/>
                <a:cs typeface="ＭＳ Ｐゴシック" charset="-128"/>
              </a:rPr>
            </a:br>
            <a:r>
              <a:rPr lang="en-US" sz="3200" dirty="0">
                <a:solidFill>
                  <a:schemeClr val="tx1"/>
                </a:solidFill>
                <a:ea typeface="ＭＳ Ｐゴシック" charset="-128"/>
                <a:cs typeface="ＭＳ Ｐゴシック" charset="-128"/>
                <a:hlinkClick r:id="rId2"/>
              </a:rPr>
              <a:t>http://animoto.com/play/n33GGqJBS0waB6S2hxbYJw?utm_content=challenger</a:t>
            </a:r>
            <a:endParaRPr lang="en-US" sz="3200" dirty="0">
              <a:solidFill>
                <a:schemeClr val="tx1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62467" name="Picture 2"/>
          <p:cNvPicPr>
            <a:picLocks noChangeAspect="1" noChangeArrowheads="1"/>
          </p:cNvPicPr>
          <p:nvPr/>
        </p:nvPicPr>
        <p:blipFill>
          <a:blip r:embed="rId3"/>
          <a:srcRect t="16667" r="6250"/>
          <a:stretch>
            <a:fillRect/>
          </a:stretch>
        </p:blipFill>
        <p:spPr bwMode="auto">
          <a:xfrm>
            <a:off x="0" y="2095500"/>
            <a:ext cx="91440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8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F7108592-08F4-F54F-A18C-E6EAB97078A3}" type="slidenum">
              <a:rPr lang="en-US" smtClean="0"/>
              <a:pPr/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185696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logster.png"/>
          <p:cNvPicPr>
            <a:picLocks noGrp="1" noChangeAspect="1"/>
          </p:cNvPicPr>
          <p:nvPr>
            <p:ph idx="1"/>
          </p:nvPr>
        </p:nvPicPr>
        <p:blipFill>
          <a:blip r:embed="rId2"/>
          <a:srcRect t="-7311" b="-7311"/>
          <a:stretch>
            <a:fillRect/>
          </a:stretch>
        </p:blipFill>
        <p:spPr>
          <a:xfrm>
            <a:off x="457200" y="228600"/>
            <a:ext cx="8229600" cy="6172200"/>
          </a:xfrm>
        </p:spPr>
      </p:pic>
      <p:sp>
        <p:nvSpPr>
          <p:cNvPr id="3" name="TextBox 2"/>
          <p:cNvSpPr txBox="1"/>
          <p:nvPr/>
        </p:nvSpPr>
        <p:spPr>
          <a:xfrm>
            <a:off x="3116540" y="15070"/>
            <a:ext cx="2979460" cy="123110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5400">
            <a:solidFill>
              <a:schemeClr val="tx1"/>
            </a:solidFill>
          </a:ln>
        </p:spPr>
        <p:txBody>
          <a:bodyPr wrap="square" rtlCol="0" anchor="ctr" anchorCtr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prstClr val="black"/>
                </a:solidFill>
                <a:latin typeface="Calibri"/>
                <a:hlinkClick r:id="rId3"/>
              </a:rPr>
              <a:t>www.glogster.com</a:t>
            </a:r>
            <a:endParaRPr lang="en-US" sz="2800" dirty="0" smtClean="0">
              <a:solidFill>
                <a:prstClr val="black"/>
              </a:solidFill>
              <a:latin typeface="Calibri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24400" y="5334000"/>
            <a:ext cx="3429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4"/>
              </a:rPr>
              <a:t>http://www.glogster.com/mirzie/to-kill-a-mockingbird/g-6km0h8jhnr9dptu773mlta0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143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Glogster1.png"/>
          <p:cNvPicPr>
            <a:picLocks noGrp="1" noChangeAspect="1"/>
          </p:cNvPicPr>
          <p:nvPr>
            <p:ph idx="1"/>
          </p:nvPr>
        </p:nvPicPr>
        <p:blipFill>
          <a:blip r:embed="rId2"/>
          <a:srcRect l="-21999" r="-21999"/>
          <a:stretch>
            <a:fillRect/>
          </a:stretch>
        </p:blipFill>
        <p:spPr>
          <a:xfrm>
            <a:off x="457200" y="838200"/>
            <a:ext cx="8229600" cy="5791200"/>
          </a:xfrm>
        </p:spPr>
      </p:pic>
    </p:spTree>
    <p:extLst>
      <p:ext uri="{BB962C8B-B14F-4D97-AF65-F5344CB8AC3E}">
        <p14:creationId xmlns:p14="http://schemas.microsoft.com/office/powerpoint/2010/main" val="27456409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AutoShape 2"/>
          <p:cNvSpPr>
            <a:spLocks noGrp="1" noChangeArrowheads="1"/>
          </p:cNvSpPr>
          <p:nvPr>
            <p:ph type="title"/>
          </p:nvPr>
        </p:nvSpPr>
        <p:spPr>
          <a:xfrm>
            <a:off x="609600" y="2057400"/>
            <a:ext cx="7772400" cy="1143000"/>
          </a:xfrm>
        </p:spPr>
        <p:txBody>
          <a:bodyPr/>
          <a:lstStyle/>
          <a:p>
            <a:pPr eaLnBrk="1" hangingPunct="1"/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Bridging</a:t>
            </a:r>
          </a:p>
        </p:txBody>
      </p:sp>
      <p:pic>
        <p:nvPicPr>
          <p:cNvPr id="88067" name="Picture 3" descr="na0058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1000" y="0"/>
            <a:ext cx="9677400" cy="725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2514600" y="2971800"/>
            <a:ext cx="403860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0000"/>
                </a:solidFill>
                <a:latin typeface="Times New Roman" pitchFamily="-111" charset="0"/>
              </a:rPr>
              <a:t>Scaffolding Steps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-111" charset="0"/>
              </a:rPr>
              <a:t>1.__________________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-111" charset="0"/>
              </a:rPr>
              <a:t>2.__________________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-111" charset="0"/>
              </a:rPr>
              <a:t>3.__________________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-111" charset="0"/>
              </a:rPr>
              <a:t>4.__________________</a:t>
            </a:r>
          </a:p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FF0000"/>
                </a:solidFill>
                <a:latin typeface="Times New Roman" pitchFamily="-111" charset="0"/>
              </a:rPr>
              <a:t>5.__________________</a:t>
            </a:r>
          </a:p>
          <a:p>
            <a:pPr>
              <a:spcBef>
                <a:spcPct val="50000"/>
              </a:spcBef>
            </a:pPr>
            <a:endParaRPr lang="en-US" sz="2400" b="1">
              <a:solidFill>
                <a:srgbClr val="FF0000"/>
              </a:solidFill>
              <a:latin typeface="Times New Roman" pitchFamily="-111" charset="0"/>
            </a:endParaRPr>
          </a:p>
        </p:txBody>
      </p:sp>
      <p:sp>
        <p:nvSpPr>
          <p:cNvPr id="88069" name="Text Box 5"/>
          <p:cNvSpPr txBox="1">
            <a:spLocks noChangeArrowheads="1"/>
          </p:cNvSpPr>
          <p:nvPr/>
        </p:nvSpPr>
        <p:spPr bwMode="auto">
          <a:xfrm>
            <a:off x="3352800" y="304800"/>
            <a:ext cx="4419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>
                <a:solidFill>
                  <a:srgbClr val="FF0000"/>
                </a:solidFill>
                <a:latin typeface="Times New Roman" pitchFamily="-111" charset="0"/>
              </a:rPr>
              <a:t>Bridging</a:t>
            </a:r>
          </a:p>
        </p:txBody>
      </p:sp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228600" y="4419600"/>
            <a:ext cx="1905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>
                <a:solidFill>
                  <a:srgbClr val="008000"/>
                </a:solidFill>
                <a:latin typeface="Times New Roman" pitchFamily="-111" charset="0"/>
              </a:rPr>
              <a:t>Initiating Activity</a:t>
            </a:r>
          </a:p>
        </p:txBody>
      </p:sp>
      <p:sp>
        <p:nvSpPr>
          <p:cNvPr id="88071" name="Text Box 7"/>
          <p:cNvSpPr txBox="1">
            <a:spLocks noChangeArrowheads="1"/>
          </p:cNvSpPr>
          <p:nvPr/>
        </p:nvSpPr>
        <p:spPr bwMode="auto">
          <a:xfrm>
            <a:off x="7010400" y="4419600"/>
            <a:ext cx="2209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>
                <a:solidFill>
                  <a:srgbClr val="008000"/>
                </a:solidFill>
                <a:latin typeface="Times New Roman" pitchFamily="-111" charset="0"/>
              </a:rPr>
              <a:t>Target Performance</a:t>
            </a:r>
          </a:p>
        </p:txBody>
      </p:sp>
    </p:spTree>
    <p:extLst>
      <p:ext uri="{BB962C8B-B14F-4D97-AF65-F5344CB8AC3E}">
        <p14:creationId xmlns:p14="http://schemas.microsoft.com/office/powerpoint/2010/main" val="24923943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pitchFamily="-111" charset="-128"/>
                <a:cs typeface="ＭＳ Ｐゴシック" pitchFamily="-111" charset="-128"/>
              </a:rPr>
              <a:t>Bridging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Using students strengths to bridge to literacy and numeracy skills</a:t>
            </a:r>
          </a:p>
          <a:p>
            <a:pPr eaLnBrk="1" hangingPunct="1"/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Employing instructional strategies that tap different intelligences</a:t>
            </a:r>
          </a:p>
          <a:p>
            <a:pPr eaLnBrk="1" hangingPunct="1">
              <a:buFont typeface="Wingdings" pitchFamily="-111" charset="2"/>
              <a:buNone/>
            </a:pP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       </a:t>
            </a:r>
            <a:r>
              <a:rPr lang="en-US" sz="2400" dirty="0">
                <a:ea typeface="ＭＳ Ｐゴシック" pitchFamily="-111" charset="-128"/>
                <a:cs typeface="ＭＳ Ｐゴシック" pitchFamily="-111" charset="-128"/>
              </a:rPr>
              <a:t>Personal intelligences – Moral dilemmas</a:t>
            </a: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 </a:t>
            </a:r>
          </a:p>
          <a:p>
            <a:pPr eaLnBrk="1" hangingPunct="1">
              <a:buFont typeface="Wingdings" pitchFamily="-111" charset="2"/>
              <a:buNone/>
            </a:pPr>
            <a:r>
              <a:rPr lang="en-US" dirty="0">
                <a:ea typeface="ＭＳ Ｐゴシック" pitchFamily="-111" charset="-128"/>
                <a:cs typeface="ＭＳ Ｐゴシック" pitchFamily="-111" charset="-128"/>
              </a:rPr>
              <a:t>       </a:t>
            </a:r>
            <a:r>
              <a:rPr lang="en-US" sz="2400" dirty="0">
                <a:ea typeface="ＭＳ Ｐゴシック" pitchFamily="-111" charset="-128"/>
                <a:cs typeface="ＭＳ Ｐゴシック" pitchFamily="-111" charset="-128"/>
              </a:rPr>
              <a:t>Drama  -- Emotional carpool and  </a:t>
            </a:r>
          </a:p>
          <a:p>
            <a:pPr eaLnBrk="1" hangingPunct="1">
              <a:buFont typeface="Wingdings" pitchFamily="-111" charset="2"/>
              <a:buNone/>
            </a:pPr>
            <a:r>
              <a:rPr lang="en-US" sz="2400" dirty="0">
                <a:ea typeface="ＭＳ Ｐゴシック" pitchFamily="-111" charset="-128"/>
                <a:cs typeface="ＭＳ Ｐゴシック" pitchFamily="-111" charset="-128"/>
              </a:rPr>
              <a:t>                       character interviews  </a:t>
            </a:r>
          </a:p>
          <a:p>
            <a:pPr eaLnBrk="1" hangingPunct="1">
              <a:buFont typeface="Wingdings" pitchFamily="-111" charset="2"/>
              <a:buNone/>
            </a:pPr>
            <a:endParaRPr lang="en-US" sz="2400" dirty="0">
              <a:ea typeface="ＭＳ Ｐゴシック" pitchFamily="-111" charset="-128"/>
              <a:cs typeface="ＭＳ Ｐゴシック" pitchFamily="-11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3033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ext Box 1"/>
          <p:cNvSpPr txBox="1">
            <a:spLocks noChangeArrowheads="1"/>
          </p:cNvSpPr>
          <p:nvPr/>
        </p:nvSpPr>
        <p:spPr bwMode="auto">
          <a:xfrm>
            <a:off x="-152400" y="-304800"/>
            <a:ext cx="7772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2160" tIns="46080" rIns="92160" bIns="46080" anchor="b">
            <a:prstTxWarp prst="textNoShape">
              <a:avLst/>
            </a:prstTxWarp>
          </a:bodyPr>
          <a:lstStyle/>
          <a:p>
            <a:pPr algn="r">
              <a:buClr>
                <a:srgbClr val="FFCC66"/>
              </a:buClr>
              <a:buSzPct val="100000"/>
              <a:buFont typeface="Times New Roman" pitchFamily="-111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GB" sz="4400" i="1" dirty="0">
                <a:solidFill>
                  <a:schemeClr val="bg1"/>
                </a:solidFill>
                <a:ea typeface="ＭＳ Ｐゴシック" pitchFamily="-111" charset="-128"/>
                <a:cs typeface="ＭＳ Ｐゴシック" pitchFamily="-111" charset="-128"/>
              </a:rPr>
              <a:t>Let’s Make You Think</a:t>
            </a:r>
          </a:p>
        </p:txBody>
      </p:sp>
      <p:pic>
        <p:nvPicPr>
          <p:cNvPr id="123908" name="Picture 3">
            <a:hlinkClick r:id="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914400"/>
            <a:ext cx="7353300" cy="5715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41932685"/>
      </p:ext>
    </p:extLst>
  </p:cSld>
  <p:clrMapOvr>
    <a:masterClrMapping/>
  </p:clrMapOvr>
  <p:transition xmlns:p14="http://schemas.microsoft.com/office/powerpoint/2010/main">
    <p:dissolv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ADDISTuesday (5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00" y="-2438400"/>
            <a:ext cx="11430000" cy="15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0464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ADDISTuesday (8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19200"/>
            <a:ext cx="9144000" cy="1226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2306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672</Words>
  <Application>Microsoft Macintosh PowerPoint</Application>
  <PresentationFormat>On-screen Show (4:3)</PresentationFormat>
  <Paragraphs>136</Paragraphs>
  <Slides>44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Pathways 1-3</vt:lpstr>
      <vt:lpstr>PowerPoint Presentation</vt:lpstr>
      <vt:lpstr>Pathways Model</vt:lpstr>
      <vt:lpstr>Explorations</vt:lpstr>
      <vt:lpstr>Bridging</vt:lpstr>
      <vt:lpstr>Bridging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Engaging in thinking</vt:lpstr>
      <vt:lpstr>PowerPoint Presentation</vt:lpstr>
      <vt:lpstr>     Understanding Pathway</vt:lpstr>
      <vt:lpstr>Differentiation Points Within a Unit</vt:lpstr>
      <vt:lpstr>What is understanding?</vt:lpstr>
      <vt:lpstr>Gardner’s Entry Points </vt:lpstr>
      <vt:lpstr>Gardner’s Entry Points </vt:lpstr>
      <vt:lpstr>It all began with Genetics</vt:lpstr>
      <vt:lpstr>Then there was a   Mom &amp; a Dad.</vt:lpstr>
      <vt:lpstr> </vt:lpstr>
      <vt:lpstr>And some of us got to be girls!</vt:lpstr>
      <vt:lpstr>PowerPoint Presentation</vt:lpstr>
      <vt:lpstr>PowerPoint Presentation</vt:lpstr>
      <vt:lpstr>PowerPoint Presentation</vt:lpstr>
      <vt:lpstr>And then we learned about  sex-linked recessive genetic transmission  of  Hemophilia.</vt:lpstr>
      <vt:lpstr>PowerPoint Presentation</vt:lpstr>
      <vt:lpstr>PowerPoint Presentation</vt:lpstr>
      <vt:lpstr>Distance, rate, and time</vt:lpstr>
      <vt:lpstr>DISCIPLINARY PERSPECTIVES </vt:lpstr>
      <vt:lpstr>WRITERS</vt:lpstr>
      <vt:lpstr>ARTISTS </vt:lpstr>
      <vt:lpstr>ENGINEERS</vt:lpstr>
      <vt:lpstr>PERFORMING ARTISTS</vt:lpstr>
      <vt:lpstr>MATHEMATICIANS AND ECONOMISTS</vt:lpstr>
      <vt:lpstr>SOCIAL ACTIVISTS  </vt:lpstr>
      <vt:lpstr>HISTORIANS</vt:lpstr>
      <vt:lpstr>http://www.xtranormal.com/watch/6400659/</vt:lpstr>
      <vt:lpstr>http:/mesakids.ed.voicethread.com/?#q.b894105.i4764926 </vt:lpstr>
      <vt:lpstr> http://animoto.com/play/n33GGqJBS0waB6S2hxbYJw?utm_content=challenger</vt:lpstr>
      <vt:lpstr>PowerPoint Presentation</vt:lpstr>
      <vt:lpstr>PowerPoint Presentation</vt:lpstr>
    </vt:vector>
  </TitlesOfParts>
  <Company>Bridges Academy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Pathways 1-3 and Tiering</dc:title>
  <dc:creator>Susan Baum</dc:creator>
  <cp:lastModifiedBy>Susan Baum</cp:lastModifiedBy>
  <cp:revision>2</cp:revision>
  <dcterms:created xsi:type="dcterms:W3CDTF">2013-09-10T11:06:09Z</dcterms:created>
  <dcterms:modified xsi:type="dcterms:W3CDTF">2013-09-10T11:08:28Z</dcterms:modified>
</cp:coreProperties>
</file>