
<file path=[Content_Types].xml><?xml version="1.0" encoding="utf-8"?>
<Types xmlns="http://schemas.openxmlformats.org/package/2006/content-types">
  <Override PartName="/ppt/slides/slide18.xml" ContentType="application/vnd.openxmlformats-officedocument.presentationml.slide+xml"/>
  <Default Extension="pict" ContentType="image/pict"/>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slides/slide6.xml" ContentType="application/vnd.openxmlformats-officedocument.presentationml.slide+xml"/>
  <Override PartName="/ppt/embeddings/oleObject1.bin" ContentType="application/vnd.openxmlformats-officedocument.oleObject"/>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23.xml" ContentType="application/vnd.openxmlformats-officedocument.presentationml.slide+xml"/>
  <Override PartName="/ppt/slides/slide16.xml" ContentType="application/vnd.openxmlformats-officedocument.presentationml.slide+xml"/>
  <Override PartName="/ppt/slideLayouts/slideLayout13.xml" ContentType="application/vnd.openxmlformats-officedocument.presentationml.slideLayout+xml"/>
  <Override PartName="/ppt/slides/slide7.xml" ContentType="application/vnd.openxmlformats-officedocument.presentationml.slide+xml"/>
  <Override PartName="/ppt/embeddings/oleObject2.bin" ContentType="application/vnd.openxmlformats-officedocument.oleObject"/>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14.xml" ContentType="application/vnd.openxmlformats-officedocument.presentationml.slideLayout+xml"/>
  <Override PartName="/ppt/slides/slide8.xml" ContentType="application/vnd.openxmlformats-officedocument.presentationml.slide+xml"/>
  <Override PartName="/ppt/embeddings/oleObject3.bin" ContentType="application/vnd.openxmlformats-officedocument.oleObject"/>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83" r:id="rId3"/>
    <p:sldId id="284"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87" d="100"/>
          <a:sy n="87" d="100"/>
        </p:scale>
        <p:origin x="-96" y="-26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pict"/><Relationship Id="rId2" Type="http://schemas.openxmlformats.org/officeDocument/2006/relationships/image" Target="../media/image13.pict"/></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D7FAF2-5CFD-0C41-BB8C-04E22A045F3F}" type="datetimeFigureOut">
              <a:rPr lang="en-US" smtClean="0"/>
              <a:t>7/21/10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A5A2C3-C920-784E-B206-4E1B4D72A02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D7FAF2-5CFD-0C41-BB8C-04E22A045F3F}" type="datetimeFigureOut">
              <a:rPr lang="en-US" smtClean="0"/>
              <a:t>7/21/10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A5A2C3-C920-784E-B206-4E1B4D72A02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D7FAF2-5CFD-0C41-BB8C-04E22A045F3F}" type="datetimeFigureOut">
              <a:rPr lang="en-US" smtClean="0"/>
              <a:t>7/21/10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A5A2C3-C920-784E-B206-4E1B4D72A02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838200" y="2362200"/>
            <a:ext cx="7693025" cy="3724275"/>
          </a:xfrm>
        </p:spPr>
        <p:txBody>
          <a:bodyPr/>
          <a:lstStyle/>
          <a:p>
            <a:pPr lvl="0"/>
            <a:endParaRPr lang="en-US" noProof="0" smtClean="0"/>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DD397858-60BA-F448-9D72-9C579D79F98A}"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838200" y="2362200"/>
            <a:ext cx="7693025" cy="3724275"/>
          </a:xfrm>
        </p:spPr>
        <p:txBody>
          <a:bodyPr/>
          <a:lstStyle/>
          <a:p>
            <a:pPr lvl="0"/>
            <a:endParaRPr lang="en-US" noProof="0" smtClean="0"/>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0A9CD9B9-1BD5-8746-8536-C439A59817DC}"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chartAndTx">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838200" y="2362200"/>
            <a:ext cx="3770313" cy="3724275"/>
          </a:xfrm>
        </p:spPr>
        <p:txBody>
          <a:bodyPr/>
          <a:lstStyle/>
          <a:p>
            <a:pPr lvl="0"/>
            <a:endParaRPr lang="en-US" noProof="0" smtClean="0"/>
          </a:p>
        </p:txBody>
      </p:sp>
      <p:sp>
        <p:nvSpPr>
          <p:cNvPr id="4" name="Text Placeholder 3"/>
          <p:cNvSpPr>
            <a:spLocks noGrp="1"/>
          </p:cNvSpPr>
          <p:nvPr>
            <p:ph type="body" sz="half" idx="2"/>
          </p:nvPr>
        </p:nvSpPr>
        <p:spPr>
          <a:xfrm>
            <a:off x="4760913" y="2362200"/>
            <a:ext cx="3770312"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E8727F64-527A-784B-AE42-6A9A923FBE5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D7FAF2-5CFD-0C41-BB8C-04E22A045F3F}" type="datetimeFigureOut">
              <a:rPr lang="en-US" smtClean="0"/>
              <a:t>7/21/10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A5A2C3-C920-784E-B206-4E1B4D72A02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D7FAF2-5CFD-0C41-BB8C-04E22A045F3F}" type="datetimeFigureOut">
              <a:rPr lang="en-US" smtClean="0"/>
              <a:t>7/21/10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A5A2C3-C920-784E-B206-4E1B4D72A02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D7FAF2-5CFD-0C41-BB8C-04E22A045F3F}" type="datetimeFigureOut">
              <a:rPr lang="en-US" smtClean="0"/>
              <a:t>7/21/10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A5A2C3-C920-784E-B206-4E1B4D72A02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D7FAF2-5CFD-0C41-BB8C-04E22A045F3F}" type="datetimeFigureOut">
              <a:rPr lang="en-US" smtClean="0"/>
              <a:t>7/21/10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A5A2C3-C920-784E-B206-4E1B4D72A02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D7FAF2-5CFD-0C41-BB8C-04E22A045F3F}" type="datetimeFigureOut">
              <a:rPr lang="en-US" smtClean="0"/>
              <a:t>7/21/10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A5A2C3-C920-784E-B206-4E1B4D72A02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D7FAF2-5CFD-0C41-BB8C-04E22A045F3F}" type="datetimeFigureOut">
              <a:rPr lang="en-US" smtClean="0"/>
              <a:t>7/21/10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A5A2C3-C920-784E-B206-4E1B4D72A02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D7FAF2-5CFD-0C41-BB8C-04E22A045F3F}" type="datetimeFigureOut">
              <a:rPr lang="en-US" smtClean="0"/>
              <a:t>7/21/10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A5A2C3-C920-784E-B206-4E1B4D72A02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D7FAF2-5CFD-0C41-BB8C-04E22A045F3F}" type="datetimeFigureOut">
              <a:rPr lang="en-US" smtClean="0"/>
              <a:t>7/21/10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A5A2C3-C920-784E-B206-4E1B4D72A02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D7FAF2-5CFD-0C41-BB8C-04E22A045F3F}" type="datetimeFigureOut">
              <a:rPr lang="en-US" smtClean="0"/>
              <a:t>7/21/10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A5A2C3-C920-784E-B206-4E1B4D72A02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 r:id="rId14"/>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13.xml"/><Relationship Id="rId3" Type="http://schemas.openxmlformats.org/officeDocument/2006/relationships/oleObject" Target="../embeddings/oleObject1.bin"/></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oleObject" Target="../embeddings/oleObject3.bin"/><Relationship Id="rId1" Type="http://schemas.openxmlformats.org/officeDocument/2006/relationships/vmlDrawing" Target="../drawings/vmlDrawing2.vml"/><Relationship Id="rId2"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9266" name="Picture 2" descr="AddisWed (14)"/>
          <p:cNvPicPr>
            <a:picLocks noChangeAspect="1" noChangeArrowheads="1"/>
          </p:cNvPicPr>
          <p:nvPr/>
        </p:nvPicPr>
        <p:blipFill>
          <a:blip r:embed="rId2"/>
          <a:srcRect/>
          <a:stretch>
            <a:fillRect/>
          </a:stretch>
        </p:blipFill>
        <p:spPr bwMode="auto">
          <a:xfrm>
            <a:off x="-5715000" y="-2286000"/>
            <a:ext cx="15240000" cy="1143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0290" name="Picture 2" descr="AddisWed (12)"/>
          <p:cNvPicPr>
            <a:picLocks noChangeAspect="1" noChangeArrowheads="1"/>
          </p:cNvPicPr>
          <p:nvPr/>
        </p:nvPicPr>
        <p:blipFill>
          <a:blip r:embed="rId2"/>
          <a:srcRect/>
          <a:stretch>
            <a:fillRect/>
          </a:stretch>
        </p:blipFill>
        <p:spPr bwMode="auto">
          <a:xfrm>
            <a:off x="-304800" y="-1981200"/>
            <a:ext cx="15240000" cy="1143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1314" name="AutoShape 2"/>
          <p:cNvSpPr>
            <a:spLocks noGrp="1" noChangeArrowheads="1"/>
          </p:cNvSpPr>
          <p:nvPr>
            <p:ph type="title"/>
          </p:nvPr>
        </p:nvSpPr>
        <p:spPr/>
        <p:txBody>
          <a:bodyPr/>
          <a:lstStyle/>
          <a:p>
            <a:pPr eaLnBrk="1" hangingPunct="1"/>
            <a:r>
              <a:rPr lang="en-US" b="0">
                <a:ea typeface="ＭＳ Ｐゴシック" charset="-128"/>
                <a:cs typeface="ＭＳ Ｐゴシック" charset="-128"/>
              </a:rPr>
              <a:t>Annual Record</a:t>
            </a:r>
          </a:p>
        </p:txBody>
      </p:sp>
      <p:graphicFrame>
        <p:nvGraphicFramePr>
          <p:cNvPr id="168012" name="Group 76"/>
          <p:cNvGraphicFramePr>
            <a:graphicFrameLocks noGrp="1"/>
          </p:cNvGraphicFramePr>
          <p:nvPr>
            <p:ph type="tbl" idx="1"/>
          </p:nvPr>
        </p:nvGraphicFramePr>
        <p:xfrm>
          <a:off x="1143000" y="2590800"/>
          <a:ext cx="7818755" cy="3581400"/>
        </p:xfrm>
        <a:graphic>
          <a:graphicData uri="http://schemas.openxmlformats.org/drawingml/2006/table">
            <a:tbl>
              <a:tblPr/>
              <a:tblGrid>
                <a:gridCol w="904875"/>
                <a:gridCol w="655638"/>
                <a:gridCol w="593725"/>
                <a:gridCol w="590550"/>
                <a:gridCol w="592137"/>
                <a:gridCol w="593725"/>
                <a:gridCol w="590550"/>
                <a:gridCol w="660400"/>
                <a:gridCol w="628650"/>
                <a:gridCol w="615950"/>
                <a:gridCol w="592138"/>
                <a:gridCol w="592137"/>
                <a:gridCol w="208280"/>
              </a:tblGrid>
              <a:tr h="895350">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800" b="1" i="0" u="none" strike="noStrike" cap="none" normalizeH="0" baseline="0">
                          <a:ln>
                            <a:noFill/>
                          </a:ln>
                          <a:solidFill>
                            <a:schemeClr val="tx1"/>
                          </a:solidFill>
                          <a:effectLst/>
                          <a:latin typeface="Arial" pitchFamily="-106" charset="0"/>
                        </a:rPr>
                        <a:t>Year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800" b="1" i="0" u="none" strike="noStrike" cap="none" normalizeH="0" baseline="0">
                          <a:ln>
                            <a:noFill/>
                          </a:ln>
                          <a:solidFill>
                            <a:schemeClr val="tx1"/>
                          </a:solidFill>
                          <a:effectLst/>
                          <a:latin typeface="Arial" pitchFamily="-106"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800" b="1" i="0" u="none" strike="noStrike" cap="none" normalizeH="0" baseline="0">
                          <a:ln>
                            <a:noFill/>
                          </a:ln>
                          <a:solidFill>
                            <a:schemeClr val="tx1"/>
                          </a:solidFill>
                          <a:effectLst/>
                          <a:latin typeface="Arial" pitchFamily="-106"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800" b="1" i="0" u="none" strike="noStrike" cap="none" normalizeH="0" baseline="0">
                          <a:ln>
                            <a:noFill/>
                          </a:ln>
                          <a:solidFill>
                            <a:schemeClr val="tx1"/>
                          </a:solidFill>
                          <a:effectLst/>
                          <a:latin typeface="Arial" pitchFamily="-106"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800" b="1" i="0" u="none" strike="noStrike" cap="none" normalizeH="0" baseline="0">
                          <a:ln>
                            <a:noFill/>
                          </a:ln>
                          <a:solidFill>
                            <a:schemeClr val="tx1"/>
                          </a:solidFill>
                          <a:effectLst/>
                          <a:latin typeface="Arial" pitchFamily="-106"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800" b="1" i="0" u="none" strike="noStrike" cap="none" normalizeH="0" baseline="0">
                          <a:ln>
                            <a:noFill/>
                          </a:ln>
                          <a:solidFill>
                            <a:schemeClr val="tx1"/>
                          </a:solidFill>
                          <a:effectLst/>
                          <a:latin typeface="Arial" pitchFamily="-106"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800" b="1" i="0" u="none" strike="noStrike" cap="none" normalizeH="0" baseline="0">
                          <a:ln>
                            <a:noFill/>
                          </a:ln>
                          <a:solidFill>
                            <a:schemeClr val="tx1"/>
                          </a:solidFill>
                          <a:effectLst/>
                          <a:latin typeface="Arial" pitchFamily="-106"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800" b="1" i="0" u="none" strike="noStrike" cap="none" normalizeH="0" baseline="0">
                          <a:ln>
                            <a:noFill/>
                          </a:ln>
                          <a:solidFill>
                            <a:schemeClr val="tx1"/>
                          </a:solidFill>
                          <a:effectLst/>
                          <a:latin typeface="Arial" pitchFamily="-106"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800" b="1" i="0" u="none" strike="noStrike" cap="none" normalizeH="0" baseline="0">
                          <a:ln>
                            <a:noFill/>
                          </a:ln>
                          <a:solidFill>
                            <a:schemeClr val="tx1"/>
                          </a:solidFill>
                          <a:effectLst/>
                          <a:latin typeface="Arial" pitchFamily="-106" charset="0"/>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800" b="1" i="0" u="none" strike="noStrike" cap="none" normalizeH="0" baseline="0">
                          <a:ln>
                            <a:noFill/>
                          </a:ln>
                          <a:solidFill>
                            <a:schemeClr val="tx1"/>
                          </a:solidFill>
                          <a:effectLst/>
                          <a:latin typeface="Arial" pitchFamily="-106" charset="0"/>
                        </a:rPr>
                        <a:t>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800" b="1" i="0" u="none" strike="noStrike" cap="none" normalizeH="0" baseline="0">
                          <a:ln>
                            <a:noFill/>
                          </a:ln>
                          <a:solidFill>
                            <a:schemeClr val="tx1"/>
                          </a:solidFill>
                          <a:effectLst/>
                          <a:latin typeface="Arial" pitchFamily="-106" charset="0"/>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800" b="1" i="0" u="none" strike="noStrike" cap="none" normalizeH="0" baseline="0">
                          <a:ln>
                            <a:noFill/>
                          </a:ln>
                          <a:solidFill>
                            <a:schemeClr val="tx1"/>
                          </a:solidFill>
                          <a:effectLst/>
                          <a:latin typeface="Arial" pitchFamily="-106" charset="0"/>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800" b="1" i="0" u="none" strike="noStrike" cap="none" normalizeH="0" baseline="0">
                          <a:ln>
                            <a:noFill/>
                          </a:ln>
                          <a:solidFill>
                            <a:schemeClr val="tx1"/>
                          </a:solidFill>
                          <a:effectLst/>
                          <a:latin typeface="Arial" pitchFamily="-106" charset="0"/>
                        </a:rPr>
                        <a:t>12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95350">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800" b="0" i="0" u="none" strike="noStrike" cap="none" normalizeH="0" baseline="0">
                          <a:ln>
                            <a:noFill/>
                          </a:ln>
                          <a:solidFill>
                            <a:schemeClr val="tx1"/>
                          </a:solidFill>
                          <a:effectLst/>
                          <a:latin typeface="Arial" pitchFamily="-106" charset="0"/>
                        </a:rPr>
                        <a:t>Deer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endParaRPr kumimoji="0" lang="en-US" sz="2400" b="0" i="0" u="none" strike="noStrike" cap="none" normalizeH="0" baseline="0">
                        <a:ln>
                          <a:noFill/>
                        </a:ln>
                        <a:solidFill>
                          <a:schemeClr val="tx1"/>
                        </a:solidFill>
                        <a:effectLst/>
                        <a:latin typeface="Arial" pitchFamily="-10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endParaRPr kumimoji="0" lang="en-US" sz="2400" b="0" i="0" u="none" strike="noStrike" cap="none" normalizeH="0" baseline="0">
                        <a:ln>
                          <a:noFill/>
                        </a:ln>
                        <a:solidFill>
                          <a:schemeClr val="tx1"/>
                        </a:solidFill>
                        <a:effectLst/>
                        <a:latin typeface="Arial" pitchFamily="-10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95350">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200" b="0" i="0" u="none" strike="noStrike" cap="none" normalizeH="0" baseline="0">
                          <a:ln>
                            <a:noFill/>
                          </a:ln>
                          <a:solidFill>
                            <a:schemeClr val="tx1"/>
                          </a:solidFill>
                          <a:effectLst/>
                          <a:latin typeface="Arial" pitchFamily="-106" charset="0"/>
                        </a:rPr>
                        <a:t>Habitat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endParaRPr kumimoji="0" lang="en-US" sz="2400" b="0" i="0" u="none" strike="noStrike" cap="none" normalizeH="0" baseline="0">
                        <a:ln>
                          <a:noFill/>
                        </a:ln>
                        <a:solidFill>
                          <a:schemeClr val="tx1"/>
                        </a:solidFill>
                        <a:effectLst/>
                        <a:latin typeface="Arial" pitchFamily="-10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endParaRPr kumimoji="0" lang="en-US" sz="2400" b="0" i="0" u="none" strike="noStrike" cap="none" normalizeH="0" baseline="0">
                        <a:ln>
                          <a:noFill/>
                        </a:ln>
                        <a:solidFill>
                          <a:schemeClr val="tx1"/>
                        </a:solidFill>
                        <a:effectLst/>
                        <a:latin typeface="Arial" pitchFamily="-10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95350">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200" b="0" i="0" u="none" strike="noStrike" cap="none" normalizeH="0" baseline="0">
                          <a:ln>
                            <a:noFill/>
                          </a:ln>
                          <a:solidFill>
                            <a:schemeClr val="tx1"/>
                          </a:solidFill>
                          <a:effectLst/>
                          <a:latin typeface="Arial" pitchFamily="-106" charset="0"/>
                        </a:rPr>
                        <a:t>Predator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endParaRPr kumimoji="0" lang="en-US" sz="2400" b="0" i="0" u="none" strike="noStrike" cap="none" normalizeH="0" baseline="0">
                        <a:ln>
                          <a:noFill/>
                        </a:ln>
                        <a:solidFill>
                          <a:schemeClr val="tx1"/>
                        </a:solidFill>
                        <a:effectLst/>
                        <a:latin typeface="Arial" pitchFamily="-10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endParaRPr kumimoji="0" lang="en-US" sz="2400" b="0" i="0" u="none" strike="noStrike" cap="none" normalizeH="0" baseline="0">
                        <a:ln>
                          <a:noFill/>
                        </a:ln>
                        <a:solidFill>
                          <a:schemeClr val="tx1"/>
                        </a:solidFill>
                        <a:effectLst/>
                        <a:latin typeface="Arial" pitchFamily="-10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endParaRPr kumimoji="0" lang="en-US" sz="2400" b="0" i="0" u="none" strike="noStrike" cap="none" normalizeH="0" baseline="0">
                        <a:ln>
                          <a:noFill/>
                        </a:ln>
                        <a:solidFill>
                          <a:schemeClr val="tx1"/>
                        </a:solidFill>
                        <a:effectLst/>
                        <a:latin typeface="Arial" pitchFamily="-10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endParaRPr kumimoji="0" lang="en-US" sz="2400" b="0" i="0" u="none" strike="noStrike" cap="none" normalizeH="0" baseline="0">
                        <a:ln>
                          <a:noFill/>
                        </a:ln>
                        <a:solidFill>
                          <a:schemeClr val="tx1"/>
                        </a:solidFill>
                        <a:effectLst/>
                        <a:latin typeface="Arial" pitchFamily="-10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0" i="0" u="none" strike="noStrike" cap="none" normalizeH="0" baseline="0">
                          <a:ln>
                            <a:noFill/>
                          </a:ln>
                          <a:solidFill>
                            <a:schemeClr val="tx1"/>
                          </a:solidFill>
                          <a:effectLst/>
                          <a:latin typeface="Arial" pitchFamily="-106"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endParaRPr kumimoji="0" lang="en-US" sz="2400" b="0" i="0" u="none" strike="noStrike" cap="none" normalizeH="0" baseline="0">
                        <a:ln>
                          <a:noFill/>
                        </a:ln>
                        <a:solidFill>
                          <a:schemeClr val="tx1"/>
                        </a:solidFill>
                        <a:effectLst/>
                        <a:latin typeface="Arial" pitchFamily="-10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endParaRPr kumimoji="0" lang="en-US" sz="2400" b="0" i="0" u="none" strike="noStrike" cap="none" normalizeH="0" baseline="0">
                        <a:ln>
                          <a:noFill/>
                        </a:ln>
                        <a:solidFill>
                          <a:schemeClr val="tx1"/>
                        </a:solidFill>
                        <a:effectLst/>
                        <a:latin typeface="Arial" pitchFamily="-10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2338" name="AutoShape 2"/>
          <p:cNvSpPr>
            <a:spLocks noGrp="1" noChangeArrowheads="1"/>
          </p:cNvSpPr>
          <p:nvPr>
            <p:ph type="title"/>
          </p:nvPr>
        </p:nvSpPr>
        <p:spPr/>
        <p:txBody>
          <a:bodyPr/>
          <a:lstStyle/>
          <a:p>
            <a:pPr eaLnBrk="1" hangingPunct="1"/>
            <a:r>
              <a:rPr lang="en-US">
                <a:latin typeface="Times New Roman" charset="0"/>
                <a:ea typeface="Times New Roman" charset="0"/>
                <a:cs typeface="Times New Roman" charset="0"/>
              </a:rPr>
              <a:t>  </a:t>
            </a:r>
            <a:r>
              <a:rPr lang="en-US">
                <a:latin typeface="Garamond" charset="0"/>
                <a:ea typeface="Courier New" charset="0"/>
                <a:cs typeface="Courier New" charset="0"/>
              </a:rPr>
              <a:t>Graphologists: </a:t>
            </a:r>
          </a:p>
        </p:txBody>
      </p:sp>
      <p:sp>
        <p:nvSpPr>
          <p:cNvPr id="142339" name="Rectangle 3"/>
          <p:cNvSpPr>
            <a:spLocks noGrp="1" noChangeArrowheads="1"/>
          </p:cNvSpPr>
          <p:nvPr>
            <p:ph type="body" idx="1"/>
          </p:nvPr>
        </p:nvSpPr>
        <p:spPr/>
        <p:txBody>
          <a:bodyPr/>
          <a:lstStyle/>
          <a:p>
            <a:pPr eaLnBrk="1" hangingPunct="1">
              <a:lnSpc>
                <a:spcPct val="90000"/>
              </a:lnSpc>
              <a:buFont typeface="Wingdings" charset="2"/>
              <a:buNone/>
            </a:pPr>
            <a:r>
              <a:rPr lang="en-US" sz="2400">
                <a:latin typeface="Times New Roman" charset="0"/>
                <a:ea typeface="Times New Roman" charset="0"/>
                <a:cs typeface="Times New Roman" charset="0"/>
              </a:rPr>
              <a:t> </a:t>
            </a:r>
            <a:r>
              <a:rPr lang="en-US" sz="2400" b="1">
                <a:latin typeface="Times New Roman" charset="0"/>
                <a:ea typeface="Times New Roman" charset="0"/>
                <a:cs typeface="Times New Roman" charset="0"/>
              </a:rPr>
              <a:t>     </a:t>
            </a:r>
            <a:r>
              <a:rPr lang="en-US" b="1">
                <a:latin typeface="Garamond" charset="0"/>
                <a:ea typeface="Courier New" charset="0"/>
                <a:cs typeface="Courier New" charset="0"/>
              </a:rPr>
              <a:t>You are working for the Bureau of Environmental Studies and are in charge of documenting the statistics of the deer population for the county. Please use the data in the chart to create line and bar graphs to explain population dynamics, carrying capacity, and limiting factors including features of the habitat over the past 10 years</a:t>
            </a:r>
            <a:r>
              <a:rPr lang="en-US" sz="2400" b="1">
                <a:latin typeface="Garamond" charset="0"/>
                <a:ea typeface="Courier New" charset="0"/>
                <a:cs typeface="Courier New" charset="0"/>
              </a:rPr>
              <a:t>.</a:t>
            </a:r>
            <a:endParaRPr lang="en-US" sz="240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3362" name="Picture 2" descr="AddisWed (17)"/>
          <p:cNvPicPr>
            <a:picLocks noChangeAspect="1" noChangeArrowheads="1"/>
          </p:cNvPicPr>
          <p:nvPr/>
        </p:nvPicPr>
        <p:blipFill>
          <a:blip r:embed="rId2"/>
          <a:srcRect/>
          <a:stretch>
            <a:fillRect/>
          </a:stretch>
        </p:blipFill>
        <p:spPr bwMode="auto">
          <a:xfrm>
            <a:off x="-2133600" y="0"/>
            <a:ext cx="11277600" cy="845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4386" name="Picture 2" descr="AddisWed (16)"/>
          <p:cNvPicPr>
            <a:picLocks noChangeAspect="1" noChangeArrowheads="1"/>
          </p:cNvPicPr>
          <p:nvPr/>
        </p:nvPicPr>
        <p:blipFill>
          <a:blip r:embed="rId2"/>
          <a:srcRect/>
          <a:stretch>
            <a:fillRect/>
          </a:stretch>
        </p:blipFill>
        <p:spPr bwMode="auto">
          <a:xfrm>
            <a:off x="-2362200" y="-2971800"/>
            <a:ext cx="15240000" cy="1143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5410" name="Picture 2" descr="AddisWed (24)"/>
          <p:cNvPicPr>
            <a:picLocks noChangeAspect="1" noChangeArrowheads="1"/>
          </p:cNvPicPr>
          <p:nvPr/>
        </p:nvPicPr>
        <p:blipFill>
          <a:blip r:embed="rId2"/>
          <a:srcRect/>
          <a:stretch>
            <a:fillRect/>
          </a:stretch>
        </p:blipFill>
        <p:spPr bwMode="auto">
          <a:xfrm>
            <a:off x="0" y="-2438400"/>
            <a:ext cx="9429750" cy="1257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6434" name="AutoShape 2"/>
          <p:cNvSpPr>
            <a:spLocks noGrp="1" noChangeArrowheads="1"/>
          </p:cNvSpPr>
          <p:nvPr>
            <p:ph type="title"/>
          </p:nvPr>
        </p:nvSpPr>
        <p:spPr/>
        <p:txBody>
          <a:bodyPr/>
          <a:lstStyle/>
          <a:p>
            <a:pPr eaLnBrk="1" hangingPunct="1"/>
            <a:r>
              <a:rPr lang="en-US" sz="4000" b="0">
                <a:latin typeface="Garamond" charset="0"/>
                <a:ea typeface="Courier New" charset="0"/>
                <a:cs typeface="Courier New" charset="0"/>
              </a:rPr>
              <a:t>Social Activists.</a:t>
            </a:r>
          </a:p>
        </p:txBody>
      </p:sp>
      <p:sp>
        <p:nvSpPr>
          <p:cNvPr id="146435" name="Rectangle 3"/>
          <p:cNvSpPr>
            <a:spLocks noGrp="1" noChangeArrowheads="1"/>
          </p:cNvSpPr>
          <p:nvPr>
            <p:ph type="body" idx="1"/>
          </p:nvPr>
        </p:nvSpPr>
        <p:spPr/>
        <p:txBody>
          <a:bodyPr/>
          <a:lstStyle/>
          <a:p>
            <a:pPr eaLnBrk="1" hangingPunct="1"/>
            <a:r>
              <a:rPr lang="en-US" b="1">
                <a:latin typeface="Garamond" charset="0"/>
                <a:ea typeface="Courier New" charset="0"/>
                <a:cs typeface="Courier New" charset="0"/>
              </a:rPr>
              <a:t>You have heard that the town is planning to sell the forestland on the edge of town to developers who are planning to use the land to build a huge shopping mall. Please stage a protest using posters and speeches explaining the issue for the deer population. Include information about population dynamics and limiting factors.</a:t>
            </a:r>
            <a:endParaRPr lang="en-US" b="1">
              <a:ea typeface="Times New Roman" charset="0"/>
              <a:cs typeface="Times New Roman" charset="0"/>
            </a:endParaRPr>
          </a:p>
          <a:p>
            <a:pPr eaLnBrk="1" hangingPunct="1"/>
            <a:endParaRPr lang="en-US" b="1">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7458" name="Picture 2" descr="AddisWed (20)"/>
          <p:cNvPicPr>
            <a:picLocks noChangeAspect="1" noChangeArrowheads="1"/>
          </p:cNvPicPr>
          <p:nvPr/>
        </p:nvPicPr>
        <p:blipFill>
          <a:blip r:embed="rId2"/>
          <a:srcRect/>
          <a:stretch>
            <a:fillRect/>
          </a:stretch>
        </p:blipFill>
        <p:spPr bwMode="auto">
          <a:xfrm>
            <a:off x="-1371600" y="0"/>
            <a:ext cx="10515600" cy="7886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8482" name="AutoShape 2"/>
          <p:cNvSpPr>
            <a:spLocks noGrp="1" noChangeArrowheads="1"/>
          </p:cNvSpPr>
          <p:nvPr>
            <p:ph type="title"/>
          </p:nvPr>
        </p:nvSpPr>
        <p:spPr/>
        <p:txBody>
          <a:bodyPr/>
          <a:lstStyle/>
          <a:p>
            <a:pPr eaLnBrk="1" hangingPunct="1"/>
            <a:r>
              <a:rPr lang="en-US" sz="4000" b="0">
                <a:latin typeface="Garamond" charset="0"/>
                <a:ea typeface="Courier New" charset="0"/>
                <a:cs typeface="Courier New" charset="0"/>
              </a:rPr>
              <a:t>Filmmakers:</a:t>
            </a:r>
          </a:p>
        </p:txBody>
      </p:sp>
      <p:sp>
        <p:nvSpPr>
          <p:cNvPr id="148483" name="Rectangle 3"/>
          <p:cNvSpPr>
            <a:spLocks noGrp="1" noChangeArrowheads="1"/>
          </p:cNvSpPr>
          <p:nvPr>
            <p:ph type="body" idx="1"/>
          </p:nvPr>
        </p:nvSpPr>
        <p:spPr/>
        <p:txBody>
          <a:bodyPr/>
          <a:lstStyle/>
          <a:p>
            <a:pPr eaLnBrk="1" hangingPunct="1">
              <a:buFont typeface="Wingdings" charset="2"/>
              <a:buNone/>
            </a:pPr>
            <a:r>
              <a:rPr lang="en-US" sz="2400">
                <a:latin typeface="Times New Roman" charset="0"/>
                <a:ea typeface="Times New Roman" charset="0"/>
                <a:cs typeface="Times New Roman" charset="0"/>
              </a:rPr>
              <a:t>      </a:t>
            </a:r>
            <a:r>
              <a:rPr lang="en-US" sz="2400" b="1">
                <a:latin typeface="Garamond" charset="0"/>
                <a:ea typeface="Courier New" charset="0"/>
                <a:cs typeface="Courier New" charset="0"/>
              </a:rPr>
              <a:t>You are working for Disney Films and have been asked to design a documentary film on animal life. You are to create a storyboard depicting the deer population dynamics during the last 10 years using the data on the class chart. Please make sure your documentary includes information about population dynamics, carrying capacity, and limiting factors including features of the habitat. </a:t>
            </a:r>
            <a:endParaRPr lang="en-US" sz="2400" b="1">
              <a:ea typeface="Times New Roman" charset="0"/>
              <a:cs typeface="Times New Roman" charset="0"/>
            </a:endParaRPr>
          </a:p>
          <a:p>
            <a:pPr eaLnBrk="1" hangingPunct="1"/>
            <a:endParaRPr lang="en-US" sz="2400" b="1">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1074" name="AutoShape 2"/>
          <p:cNvSpPr>
            <a:spLocks noGrp="1" noChangeArrowheads="1"/>
          </p:cNvSpPr>
          <p:nvPr>
            <p:ph type="ctrTitle"/>
          </p:nvPr>
        </p:nvSpPr>
        <p:spPr>
          <a:xfrm>
            <a:off x="1752600" y="609600"/>
            <a:ext cx="6400800" cy="1219200"/>
          </a:xfrm>
        </p:spPr>
        <p:txBody>
          <a:bodyPr>
            <a:normAutofit fontScale="90000"/>
          </a:bodyPr>
          <a:lstStyle/>
          <a:p>
            <a:pPr eaLnBrk="1" hangingPunct="1"/>
            <a:r>
              <a:rPr lang="en-US" sz="6000" b="0">
                <a:ea typeface="ＭＳ Ｐゴシック" charset="-128"/>
                <a:cs typeface="ＭＳ Ｐゴシック" charset="-128"/>
              </a:rPr>
              <a:t>Oh Deer!</a:t>
            </a:r>
            <a:br>
              <a:rPr lang="en-US" sz="6000" b="0">
                <a:ea typeface="ＭＳ Ｐゴシック" charset="-128"/>
                <a:cs typeface="ＭＳ Ｐゴシック" charset="-128"/>
              </a:rPr>
            </a:br>
            <a:r>
              <a:rPr lang="en-US" sz="1000" b="0">
                <a:ea typeface="ＭＳ Ｐゴシック" charset="-128"/>
                <a:cs typeface="ＭＳ Ｐゴシック" charset="-128"/>
              </a:rPr>
              <a:t>Project WILD </a:t>
            </a:r>
            <a:r>
              <a:rPr lang="en-US" sz="1000" b="0">
                <a:ea typeface="Times New Roman" charset="0"/>
                <a:cs typeface="Times New Roman" charset="0"/>
              </a:rPr>
              <a:t>©1992 a project of the Council for Environmental Education and the Western Association of Fish and Wildlife Agencies</a:t>
            </a:r>
            <a:endParaRPr lang="en-US" sz="1000" b="0">
              <a:ea typeface="ＭＳ Ｐゴシック" charset="-128"/>
              <a:cs typeface="ＭＳ Ｐゴシック" charset="-128"/>
            </a:endParaRPr>
          </a:p>
        </p:txBody>
      </p:sp>
      <p:sp>
        <p:nvSpPr>
          <p:cNvPr id="131075" name="Rectangle 3"/>
          <p:cNvSpPr>
            <a:spLocks noGrp="1" noChangeArrowheads="1"/>
          </p:cNvSpPr>
          <p:nvPr>
            <p:ph type="subTitle" idx="1"/>
          </p:nvPr>
        </p:nvSpPr>
        <p:spPr/>
        <p:txBody>
          <a:bodyPr/>
          <a:lstStyle/>
          <a:p>
            <a:pPr eaLnBrk="1" hangingPunct="1">
              <a:buFont typeface="Wingdings" charset="2"/>
              <a:buNone/>
            </a:pPr>
            <a:endParaRPr lang="en-US">
              <a:ea typeface="ＭＳ Ｐゴシック" charset="-128"/>
              <a:cs typeface="ＭＳ Ｐゴシック" charset="-128"/>
            </a:endParaRPr>
          </a:p>
        </p:txBody>
      </p:sp>
      <p:sp>
        <p:nvSpPr>
          <p:cNvPr id="131076" name="Rectangle 4"/>
          <p:cNvSpPr>
            <a:spLocks noChangeArrowheads="1"/>
          </p:cNvSpPr>
          <p:nvPr/>
        </p:nvSpPr>
        <p:spPr bwMode="auto">
          <a:xfrm>
            <a:off x="393700" y="1149350"/>
            <a:ext cx="9144000" cy="0"/>
          </a:xfrm>
          <a:prstGeom prst="rect">
            <a:avLst/>
          </a:prstGeom>
          <a:noFill/>
          <a:ln w="9525">
            <a:noFill/>
            <a:miter lim="800000"/>
            <a:headEnd/>
            <a:tailEnd/>
          </a:ln>
        </p:spPr>
        <p:txBody>
          <a:bodyPr>
            <a:prstTxWarp prst="textNoShape">
              <a:avLst/>
            </a:prstTxWarp>
            <a:spAutoFit/>
          </a:bodyPr>
          <a:lstStyle/>
          <a:p>
            <a:endParaRPr lang="en-US"/>
          </a:p>
        </p:txBody>
      </p:sp>
      <p:pic>
        <p:nvPicPr>
          <p:cNvPr id="131077" name="Picture 5" descr="Mule deer in fog. North Cascades National Park"/>
          <p:cNvPicPr>
            <a:picLocks noChangeAspect="1" noChangeArrowheads="1"/>
          </p:cNvPicPr>
          <p:nvPr/>
        </p:nvPicPr>
        <p:blipFill>
          <a:blip r:embed="rId2"/>
          <a:srcRect/>
          <a:stretch>
            <a:fillRect/>
          </a:stretch>
        </p:blipFill>
        <p:spPr bwMode="auto">
          <a:xfrm>
            <a:off x="1371600" y="1768475"/>
            <a:ext cx="6629400" cy="4500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9506" name="Picture 2" descr="AddisWed (27)"/>
          <p:cNvPicPr>
            <a:picLocks noChangeAspect="1" noChangeArrowheads="1"/>
          </p:cNvPicPr>
          <p:nvPr/>
        </p:nvPicPr>
        <p:blipFill>
          <a:blip r:embed="rId2"/>
          <a:srcRect/>
          <a:stretch>
            <a:fillRect/>
          </a:stretch>
        </p:blipFill>
        <p:spPr bwMode="auto">
          <a:xfrm>
            <a:off x="-3810000" y="-2362200"/>
            <a:ext cx="15241588" cy="1143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0530" name="AutoShape 2"/>
          <p:cNvSpPr>
            <a:spLocks noGrp="1" noChangeArrowheads="1"/>
          </p:cNvSpPr>
          <p:nvPr>
            <p:ph type="title"/>
          </p:nvPr>
        </p:nvSpPr>
        <p:spPr/>
        <p:txBody>
          <a:bodyPr/>
          <a:lstStyle/>
          <a:p>
            <a:pPr eaLnBrk="1" hangingPunct="1"/>
            <a:r>
              <a:rPr lang="en-US">
                <a:latin typeface="Times New Roman" charset="0"/>
                <a:ea typeface="Times New Roman" charset="0"/>
                <a:cs typeface="Times New Roman" charset="0"/>
              </a:rPr>
              <a:t>  </a:t>
            </a:r>
            <a:r>
              <a:rPr lang="en-US" sz="4000" b="0">
                <a:latin typeface="Garamond" charset="0"/>
                <a:ea typeface="Courier New" charset="0"/>
                <a:cs typeface="Courier New" charset="0"/>
              </a:rPr>
              <a:t>Reporters:</a:t>
            </a:r>
            <a:r>
              <a:rPr lang="en-US">
                <a:latin typeface="Garamond" charset="0"/>
                <a:ea typeface="Courier New" charset="0"/>
                <a:cs typeface="Courier New" charset="0"/>
              </a:rPr>
              <a:t> </a:t>
            </a:r>
          </a:p>
        </p:txBody>
      </p:sp>
      <p:sp>
        <p:nvSpPr>
          <p:cNvPr id="150531" name="Rectangle 3"/>
          <p:cNvSpPr>
            <a:spLocks noGrp="1" noChangeArrowheads="1"/>
          </p:cNvSpPr>
          <p:nvPr>
            <p:ph type="body" idx="1"/>
          </p:nvPr>
        </p:nvSpPr>
        <p:spPr/>
        <p:txBody>
          <a:bodyPr/>
          <a:lstStyle/>
          <a:p>
            <a:pPr eaLnBrk="1" hangingPunct="1"/>
            <a:r>
              <a:rPr lang="en-US" b="1">
                <a:latin typeface="Times New Roman" charset="0"/>
                <a:ea typeface="Times New Roman" charset="0"/>
                <a:cs typeface="Times New Roman" charset="0"/>
              </a:rPr>
              <a:t>    </a:t>
            </a:r>
            <a:r>
              <a:rPr lang="en-US" b="1">
                <a:latin typeface="Garamond" charset="0"/>
                <a:ea typeface="Courier New" charset="0"/>
                <a:cs typeface="Courier New" charset="0"/>
              </a:rPr>
              <a:t>You are working for the Sierra Club and need to write an article for their newsletter about the growing deer population, and the problems it is causing. Trace the growth from the data in the chart during the years where the population was at its maximum and discuss the issues.</a:t>
            </a:r>
            <a:endParaRPr lang="en-US" b="1">
              <a:ea typeface="Times New Roman" charset="0"/>
              <a:cs typeface="Times New Roman" charset="0"/>
            </a:endParaRPr>
          </a:p>
          <a:p>
            <a:pPr eaLnBrk="1" hangingPunct="1"/>
            <a:endParaRPr lang="en-US" b="1">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51554" name="Picture 2" descr="AddisWed (29)"/>
          <p:cNvPicPr>
            <a:picLocks noChangeAspect="1" noChangeArrowheads="1"/>
          </p:cNvPicPr>
          <p:nvPr/>
        </p:nvPicPr>
        <p:blipFill>
          <a:blip r:embed="rId2"/>
          <a:srcRect/>
          <a:stretch>
            <a:fillRect/>
          </a:stretch>
        </p:blipFill>
        <p:spPr bwMode="auto">
          <a:xfrm>
            <a:off x="-2362200" y="-1981200"/>
            <a:ext cx="15240000" cy="1143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2578" name="AutoShape 2"/>
          <p:cNvSpPr>
            <a:spLocks noGrp="1" noChangeArrowheads="1"/>
          </p:cNvSpPr>
          <p:nvPr>
            <p:ph type="title"/>
          </p:nvPr>
        </p:nvSpPr>
        <p:spPr/>
        <p:txBody>
          <a:bodyPr/>
          <a:lstStyle/>
          <a:p>
            <a:pPr eaLnBrk="1" hangingPunct="1"/>
            <a:r>
              <a:rPr lang="en-US">
                <a:latin typeface="Times New Roman" charset="0"/>
                <a:ea typeface="Times New Roman" charset="0"/>
                <a:cs typeface="Times New Roman" charset="0"/>
              </a:rPr>
              <a:t>     </a:t>
            </a:r>
            <a:r>
              <a:rPr lang="en-US" sz="4000" b="0">
                <a:latin typeface="Garamond" charset="0"/>
                <a:ea typeface="Courier New" charset="0"/>
                <a:cs typeface="Courier New" charset="0"/>
              </a:rPr>
              <a:t>Science researchers:</a:t>
            </a:r>
            <a:r>
              <a:rPr lang="en-US">
                <a:latin typeface="Garamond" charset="0"/>
                <a:ea typeface="Courier New" charset="0"/>
                <a:cs typeface="Courier New" charset="0"/>
              </a:rPr>
              <a:t> </a:t>
            </a:r>
          </a:p>
        </p:txBody>
      </p:sp>
      <p:sp>
        <p:nvSpPr>
          <p:cNvPr id="152579" name="Rectangle 3"/>
          <p:cNvSpPr>
            <a:spLocks noGrp="1" noChangeArrowheads="1"/>
          </p:cNvSpPr>
          <p:nvPr>
            <p:ph type="body" idx="1"/>
          </p:nvPr>
        </p:nvSpPr>
        <p:spPr/>
        <p:txBody>
          <a:bodyPr/>
          <a:lstStyle/>
          <a:p>
            <a:pPr eaLnBrk="1" hangingPunct="1">
              <a:lnSpc>
                <a:spcPct val="90000"/>
              </a:lnSpc>
            </a:pPr>
            <a:r>
              <a:rPr lang="en-US" sz="2400">
                <a:latin typeface="Times New Roman" charset="0"/>
                <a:ea typeface="Times New Roman" charset="0"/>
                <a:cs typeface="Times New Roman" charset="0"/>
              </a:rPr>
              <a:t> </a:t>
            </a:r>
            <a:r>
              <a:rPr lang="en-US" sz="2400" b="1">
                <a:latin typeface="Garamond" charset="0"/>
                <a:ea typeface="Courier New" charset="0"/>
                <a:cs typeface="Courier New" charset="0"/>
              </a:rPr>
              <a:t>You are working for the state environmental agency and need to find out about the deer population in your state. Please explore the websites book marked for you on our computers and design a fact sheet with the following information:</a:t>
            </a:r>
            <a:endParaRPr lang="en-US" sz="2400" b="1">
              <a:ea typeface="Times New Roman" charset="0"/>
              <a:cs typeface="Times New Roman" charset="0"/>
            </a:endParaRPr>
          </a:p>
          <a:p>
            <a:pPr eaLnBrk="1" hangingPunct="1">
              <a:lnSpc>
                <a:spcPct val="90000"/>
              </a:lnSpc>
            </a:pPr>
            <a:r>
              <a:rPr lang="en-US" sz="2400" b="1">
                <a:ea typeface="Courier New" charset="0"/>
                <a:cs typeface="Courier New" charset="0"/>
              </a:rPr>
              <a:t>o</a:t>
            </a:r>
            <a:r>
              <a:rPr lang="en-US" sz="2400" b="1">
                <a:latin typeface="Times New Roman" charset="0"/>
                <a:ea typeface="Times New Roman" charset="0"/>
                <a:cs typeface="Times New Roman" charset="0"/>
              </a:rPr>
              <a:t>       </a:t>
            </a:r>
            <a:r>
              <a:rPr lang="en-US" sz="2400" b="1">
                <a:latin typeface="Garamond" charset="0"/>
                <a:ea typeface="Courier New" charset="0"/>
                <a:cs typeface="Courier New" charset="0"/>
              </a:rPr>
              <a:t>Number of deer in state</a:t>
            </a:r>
            <a:endParaRPr lang="en-US" sz="2400" b="1">
              <a:ea typeface="Times New Roman" charset="0"/>
              <a:cs typeface="Times New Roman" charset="0"/>
            </a:endParaRPr>
          </a:p>
          <a:p>
            <a:pPr eaLnBrk="1" hangingPunct="1">
              <a:lnSpc>
                <a:spcPct val="90000"/>
              </a:lnSpc>
            </a:pPr>
            <a:r>
              <a:rPr lang="en-US" sz="2400" b="1">
                <a:ea typeface="Courier New" charset="0"/>
                <a:cs typeface="Courier New" charset="0"/>
              </a:rPr>
              <a:t>o</a:t>
            </a:r>
            <a:r>
              <a:rPr lang="en-US" sz="2400" b="1">
                <a:latin typeface="Times New Roman" charset="0"/>
                <a:ea typeface="Times New Roman" charset="0"/>
                <a:cs typeface="Times New Roman" charset="0"/>
              </a:rPr>
              <a:t>       </a:t>
            </a:r>
            <a:r>
              <a:rPr lang="en-US" sz="2400" b="1">
                <a:latin typeface="Garamond" charset="0"/>
                <a:ea typeface="Courier New" charset="0"/>
                <a:cs typeface="Courier New" charset="0"/>
              </a:rPr>
              <a:t>Problems </a:t>
            </a:r>
            <a:endParaRPr lang="en-US" sz="2400" b="1">
              <a:ea typeface="Times New Roman" charset="0"/>
              <a:cs typeface="Times New Roman" charset="0"/>
            </a:endParaRPr>
          </a:p>
          <a:p>
            <a:pPr eaLnBrk="1" hangingPunct="1">
              <a:lnSpc>
                <a:spcPct val="90000"/>
              </a:lnSpc>
            </a:pPr>
            <a:r>
              <a:rPr lang="en-US" sz="2400" b="1">
                <a:ea typeface="Courier New" charset="0"/>
                <a:cs typeface="Courier New" charset="0"/>
              </a:rPr>
              <a:t>o</a:t>
            </a:r>
            <a:r>
              <a:rPr lang="en-US" sz="2400" b="1">
                <a:latin typeface="Times New Roman" charset="0"/>
                <a:ea typeface="Times New Roman" charset="0"/>
                <a:cs typeface="Times New Roman" charset="0"/>
              </a:rPr>
              <a:t>       </a:t>
            </a:r>
            <a:r>
              <a:rPr lang="en-US" sz="2400" b="1">
                <a:latin typeface="Garamond" charset="0"/>
                <a:ea typeface="Courier New" charset="0"/>
                <a:cs typeface="Courier New" charset="0"/>
              </a:rPr>
              <a:t>Laws that protect or limit the deer population</a:t>
            </a:r>
            <a:r>
              <a:rPr lang="en-US" sz="2400">
                <a:latin typeface="Garamond" charset="0"/>
                <a:ea typeface="Courier New" charset="0"/>
                <a:cs typeface="Courier New" charset="0"/>
              </a:rPr>
              <a:t>.</a:t>
            </a:r>
            <a:endParaRPr lang="en-US" sz="2400">
              <a:ea typeface="Times New Roman" charset="0"/>
              <a:cs typeface="Times New Roman" charset="0"/>
            </a:endParaRPr>
          </a:p>
          <a:p>
            <a:pPr eaLnBrk="1" hangingPunct="1">
              <a:lnSpc>
                <a:spcPct val="90000"/>
              </a:lnSpc>
              <a:buFont typeface="Wingdings" charset="2"/>
              <a:buNone/>
            </a:pPr>
            <a:r>
              <a:rPr lang="en-US" sz="2400">
                <a:latin typeface="Garamond" charset="0"/>
                <a:ea typeface="Times New Roman" charset="0"/>
                <a:cs typeface="Times New Roman" charset="0"/>
              </a:rPr>
              <a:t/>
            </a:r>
            <a:br>
              <a:rPr lang="en-US" sz="2400">
                <a:latin typeface="Garamond" charset="0"/>
                <a:ea typeface="Times New Roman" charset="0"/>
                <a:cs typeface="Times New Roman" charset="0"/>
              </a:rPr>
            </a:br>
            <a:endParaRPr lang="en-US" sz="2400">
              <a:latin typeface="Garamond" charset="0"/>
              <a:ea typeface="Times New Roman" charset="0"/>
              <a:cs typeface="Times New Roman"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53602" name="Picture 2" descr="AddisWed (18)"/>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4626" name="AutoShape 2"/>
          <p:cNvSpPr>
            <a:spLocks noGrp="1" noChangeArrowheads="1"/>
          </p:cNvSpPr>
          <p:nvPr>
            <p:ph type="title"/>
          </p:nvPr>
        </p:nvSpPr>
        <p:spPr>
          <a:xfrm>
            <a:off x="685800" y="0"/>
            <a:ext cx="7924800" cy="1143000"/>
          </a:xfrm>
        </p:spPr>
        <p:txBody>
          <a:bodyPr/>
          <a:lstStyle/>
          <a:p>
            <a:pPr eaLnBrk="1" hangingPunct="1"/>
            <a:r>
              <a:rPr lang="en-US">
                <a:ea typeface="ＭＳ Ｐゴシック" charset="-128"/>
                <a:cs typeface="ＭＳ Ｐゴシック" charset="-128"/>
              </a:rPr>
              <a:t>Product Assessment Rubric</a:t>
            </a:r>
          </a:p>
        </p:txBody>
      </p:sp>
      <p:graphicFrame>
        <p:nvGraphicFramePr>
          <p:cNvPr id="169011" name="Group 51"/>
          <p:cNvGraphicFramePr>
            <a:graphicFrameLocks noGrp="1"/>
          </p:cNvGraphicFramePr>
          <p:nvPr>
            <p:ph type="tbl" idx="1"/>
          </p:nvPr>
        </p:nvGraphicFramePr>
        <p:xfrm>
          <a:off x="609600" y="1447800"/>
          <a:ext cx="8145463" cy="5235005"/>
        </p:xfrm>
        <a:graphic>
          <a:graphicData uri="http://schemas.openxmlformats.org/drawingml/2006/table">
            <a:tbl>
              <a:tblPr/>
              <a:tblGrid>
                <a:gridCol w="2033588"/>
                <a:gridCol w="2036762"/>
                <a:gridCol w="2038350"/>
                <a:gridCol w="2036763"/>
              </a:tblGrid>
              <a:tr h="74453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1" i="0" u="none" strike="noStrike" cap="none" normalizeH="0" baseline="0">
                          <a:ln>
                            <a:noFill/>
                          </a:ln>
                          <a:solidFill>
                            <a:schemeClr val="tx1"/>
                          </a:solidFill>
                          <a:effectLst/>
                          <a:latin typeface="Arial" pitchFamily="-106" charset="0"/>
                        </a:rPr>
                        <a:t>Rating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1" i="0" u="none" strike="noStrike" cap="none" normalizeH="0" baseline="0">
                          <a:ln>
                            <a:noFill/>
                          </a:ln>
                          <a:solidFill>
                            <a:schemeClr val="tx1"/>
                          </a:solidFill>
                          <a:effectLst/>
                          <a:latin typeface="Arial" pitchFamily="-106" charset="0"/>
                        </a:rPr>
                        <a:t>Acceptable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1" i="0" u="none" strike="noStrike" cap="none" normalizeH="0" baseline="0">
                          <a:ln>
                            <a:noFill/>
                          </a:ln>
                          <a:solidFill>
                            <a:schemeClr val="tx1"/>
                          </a:solidFill>
                          <a:effectLst/>
                          <a:latin typeface="Arial" pitchFamily="-106" charset="0"/>
                        </a:rPr>
                        <a:t>Good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2400" b="1" i="0" u="none" strike="noStrike" cap="none" normalizeH="0" baseline="0">
                          <a:ln>
                            <a:noFill/>
                          </a:ln>
                          <a:solidFill>
                            <a:schemeClr val="tx1"/>
                          </a:solidFill>
                          <a:effectLst/>
                          <a:latin typeface="Arial" pitchFamily="-106" charset="0"/>
                        </a:rPr>
                        <a:t>Superior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0413">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800" b="0" i="0" u="none" strike="noStrike" cap="none" normalizeH="0" baseline="0">
                          <a:ln>
                            <a:noFill/>
                          </a:ln>
                          <a:solidFill>
                            <a:schemeClr val="tx1"/>
                          </a:solidFill>
                          <a:effectLst/>
                          <a:latin typeface="Arial" pitchFamily="-106" charset="0"/>
                        </a:rPr>
                        <a:t>Quality of product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200" b="0" i="0" u="none" strike="noStrike" cap="none" normalizeH="0" baseline="0">
                          <a:ln>
                            <a:noFill/>
                          </a:ln>
                          <a:solidFill>
                            <a:schemeClr val="tx1"/>
                          </a:solidFill>
                          <a:effectLst/>
                          <a:latin typeface="Arial" pitchFamily="-106" charset="0"/>
                        </a:rPr>
                        <a:t>Finished, </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200" b="0" i="0" u="none" strike="noStrike" cap="none" normalizeH="0" baseline="0">
                          <a:ln>
                            <a:noFill/>
                          </a:ln>
                          <a:solidFill>
                            <a:schemeClr val="tx1"/>
                          </a:solidFill>
                          <a:effectLst/>
                          <a:latin typeface="Arial" pitchFamily="-106" charset="0"/>
                        </a:rPr>
                        <a:t>Includes some of the specifics on the task card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200" b="0" i="0" u="none" strike="noStrike" cap="none" normalizeH="0" baseline="0">
                          <a:ln>
                            <a:noFill/>
                          </a:ln>
                          <a:solidFill>
                            <a:schemeClr val="tx1"/>
                          </a:solidFill>
                          <a:effectLst/>
                          <a:latin typeface="Arial" pitchFamily="-106" charset="0"/>
                        </a:rPr>
                        <a:t>Neat , organized, </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200" b="0" i="0" u="none" strike="noStrike" cap="none" normalizeH="0" baseline="0">
                          <a:ln>
                            <a:noFill/>
                          </a:ln>
                          <a:solidFill>
                            <a:schemeClr val="tx1"/>
                          </a:solidFill>
                          <a:effectLst/>
                          <a:latin typeface="Arial" pitchFamily="-106" charset="0"/>
                        </a:rPr>
                        <a:t>Follows specifics on task card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200" b="0" i="0" u="none" strike="noStrike" cap="none" normalizeH="0" baseline="0">
                          <a:ln>
                            <a:noFill/>
                          </a:ln>
                          <a:solidFill>
                            <a:schemeClr val="tx1"/>
                          </a:solidFill>
                          <a:effectLst/>
                          <a:latin typeface="Arial" pitchFamily="-106" charset="0"/>
                        </a:rPr>
                        <a:t>Professional looking with elaborate details and aesthetic appeal</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200" b="0" i="0" u="none" strike="noStrike" cap="none" normalizeH="0" baseline="0">
                          <a:ln>
                            <a:noFill/>
                          </a:ln>
                          <a:solidFill>
                            <a:schemeClr val="tx1"/>
                          </a:solidFill>
                          <a:effectLst/>
                          <a:latin typeface="Arial" pitchFamily="-106" charset="0"/>
                        </a:rPr>
                        <a:t>Goes beyond the specifics asked for.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8825">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800" b="0" i="0" u="none" strike="noStrike" cap="none" normalizeH="0" baseline="0">
                          <a:ln>
                            <a:noFill/>
                          </a:ln>
                          <a:solidFill>
                            <a:schemeClr val="tx1"/>
                          </a:solidFill>
                          <a:effectLst/>
                          <a:latin typeface="Arial" pitchFamily="-106" charset="0"/>
                        </a:rPr>
                        <a:t>Evidence of limiting factors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200" b="0" i="0" u="none" strike="noStrike" cap="none" normalizeH="0" baseline="0">
                          <a:ln>
                            <a:noFill/>
                          </a:ln>
                          <a:solidFill>
                            <a:schemeClr val="tx1"/>
                          </a:solidFill>
                          <a:effectLst/>
                          <a:latin typeface="Arial" pitchFamily="-106" charset="0"/>
                        </a:rPr>
                        <a:t>At least one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200" b="0" i="0" u="none" strike="noStrike" cap="none" normalizeH="0" baseline="0">
                          <a:ln>
                            <a:noFill/>
                          </a:ln>
                          <a:solidFill>
                            <a:schemeClr val="tx1"/>
                          </a:solidFill>
                          <a:effectLst/>
                          <a:latin typeface="Arial" pitchFamily="-106" charset="0"/>
                        </a:rPr>
                        <a:t>Shows factors present in simulation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200" b="0" i="0" u="none" strike="noStrike" cap="none" normalizeH="0" baseline="0">
                          <a:ln>
                            <a:noFill/>
                          </a:ln>
                          <a:solidFill>
                            <a:schemeClr val="tx1"/>
                          </a:solidFill>
                          <a:effectLst/>
                          <a:latin typeface="Arial" pitchFamily="-106" charset="0"/>
                        </a:rPr>
                        <a:t>Goes beyond the simulation and introduces additional factors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90613">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800" b="0" i="0" u="none" strike="noStrike" cap="none" normalizeH="0" baseline="0">
                          <a:ln>
                            <a:noFill/>
                          </a:ln>
                          <a:solidFill>
                            <a:schemeClr val="tx1"/>
                          </a:solidFill>
                          <a:effectLst/>
                          <a:latin typeface="Arial" pitchFamily="-106" charset="0"/>
                        </a:rPr>
                        <a:t>Evidence of population dynamics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200" b="0" i="0" u="none" strike="noStrike" cap="none" normalizeH="0" baseline="0">
                          <a:ln>
                            <a:noFill/>
                          </a:ln>
                          <a:solidFill>
                            <a:schemeClr val="tx1"/>
                          </a:solidFill>
                          <a:effectLst/>
                          <a:latin typeface="Arial" pitchFamily="-106" charset="0"/>
                        </a:rPr>
                        <a:t>Shows a direction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200" b="0" i="0" u="none" strike="noStrike" cap="none" normalizeH="0" baseline="0">
                          <a:ln>
                            <a:noFill/>
                          </a:ln>
                          <a:solidFill>
                            <a:schemeClr val="tx1"/>
                          </a:solidFill>
                          <a:effectLst/>
                          <a:latin typeface="Arial" pitchFamily="-106" charset="0"/>
                        </a:rPr>
                        <a:t>Shows two directions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200" b="0" i="0" u="none" strike="noStrike" cap="none" normalizeH="0" baseline="0">
                          <a:ln>
                            <a:noFill/>
                          </a:ln>
                          <a:solidFill>
                            <a:schemeClr val="tx1"/>
                          </a:solidFill>
                          <a:effectLst/>
                          <a:latin typeface="Arial" pitchFamily="-106" charset="0"/>
                        </a:rPr>
                        <a:t>Evidence of cycles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0413">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800" b="0" i="0" u="none" strike="noStrike" cap="none" normalizeH="0" baseline="0">
                          <a:ln>
                            <a:noFill/>
                          </a:ln>
                          <a:solidFill>
                            <a:schemeClr val="tx1"/>
                          </a:solidFill>
                          <a:effectLst/>
                          <a:latin typeface="Arial" pitchFamily="-106" charset="0"/>
                        </a:rPr>
                        <a:t>Evidence of habitat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200" b="0" i="0" u="none" strike="noStrike" cap="none" normalizeH="0" baseline="0">
                          <a:ln>
                            <a:noFill/>
                          </a:ln>
                          <a:solidFill>
                            <a:schemeClr val="tx1"/>
                          </a:solidFill>
                          <a:effectLst/>
                          <a:latin typeface="Arial" pitchFamily="-106" charset="0"/>
                        </a:rPr>
                        <a:t> Includes at least one element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200" b="0" i="0" u="none" strike="noStrike" cap="none" normalizeH="0" baseline="0">
                          <a:ln>
                            <a:noFill/>
                          </a:ln>
                          <a:solidFill>
                            <a:schemeClr val="tx1"/>
                          </a:solidFill>
                          <a:effectLst/>
                          <a:latin typeface="Arial" pitchFamily="-106" charset="0"/>
                        </a:rPr>
                        <a:t>Includes at least 2 elements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200" b="0" i="0" u="none" strike="noStrike" cap="none" normalizeH="0" baseline="0">
                          <a:ln>
                            <a:noFill/>
                          </a:ln>
                          <a:solidFill>
                            <a:schemeClr val="tx1"/>
                          </a:solidFill>
                          <a:effectLst/>
                          <a:latin typeface="Arial" pitchFamily="-106" charset="0"/>
                        </a:rPr>
                        <a:t>Integrates habitat into the context meaningfully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0413">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800" b="0" i="0" u="none" strike="noStrike" cap="none" normalizeH="0" baseline="0">
                          <a:ln>
                            <a:noFill/>
                          </a:ln>
                          <a:solidFill>
                            <a:schemeClr val="tx1"/>
                          </a:solidFill>
                          <a:effectLst/>
                          <a:latin typeface="Arial" pitchFamily="-106" charset="0"/>
                        </a:rPr>
                        <a:t>Evidence of carrying capacity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200" b="0" i="0" u="none" strike="noStrike" cap="none" normalizeH="0" baseline="0">
                          <a:ln>
                            <a:noFill/>
                          </a:ln>
                          <a:solidFill>
                            <a:schemeClr val="tx1"/>
                          </a:solidFill>
                          <a:effectLst/>
                          <a:latin typeface="Arial" pitchFamily="-106" charset="0"/>
                        </a:rPr>
                        <a:t>Shows maximum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200" b="0" i="0" u="none" strike="noStrike" cap="none" normalizeH="0" baseline="0">
                          <a:ln>
                            <a:noFill/>
                          </a:ln>
                          <a:solidFill>
                            <a:schemeClr val="tx1"/>
                          </a:solidFill>
                          <a:effectLst/>
                          <a:latin typeface="Arial" pitchFamily="-106" charset="0"/>
                        </a:rPr>
                        <a:t>Shows range  min-max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106" charset="2"/>
                        <a:buNone/>
                        <a:tabLst/>
                      </a:pPr>
                      <a:r>
                        <a:rPr kumimoji="0" lang="en-US" sz="1200" b="0" i="0" u="none" strike="noStrike" cap="none" normalizeH="0" baseline="0">
                          <a:ln>
                            <a:noFill/>
                          </a:ln>
                          <a:solidFill>
                            <a:schemeClr val="tx1"/>
                          </a:solidFill>
                          <a:effectLst/>
                          <a:latin typeface="Arial" pitchFamily="-106" charset="0"/>
                        </a:rPr>
                        <a:t>Distinguishes among variables such as with predator or without predator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5650" name="AutoShape 2"/>
          <p:cNvSpPr>
            <a:spLocks noGrp="1" noChangeArrowheads="1"/>
          </p:cNvSpPr>
          <p:nvPr>
            <p:ph type="title"/>
          </p:nvPr>
        </p:nvSpPr>
        <p:spPr/>
        <p:txBody>
          <a:bodyPr/>
          <a:lstStyle/>
          <a:p>
            <a:pPr eaLnBrk="1" hangingPunct="1"/>
            <a:r>
              <a:rPr lang="en-US" b="0">
                <a:ea typeface="ＭＳ Ｐゴシック" charset="-128"/>
                <a:cs typeface="ＭＳ Ｐゴシック" charset="-128"/>
              </a:rPr>
              <a:t>Evaluation</a:t>
            </a:r>
          </a:p>
        </p:txBody>
      </p:sp>
      <p:sp>
        <p:nvSpPr>
          <p:cNvPr id="155651" name="Rectangle 3"/>
          <p:cNvSpPr>
            <a:spLocks noGrp="1" noChangeArrowheads="1"/>
          </p:cNvSpPr>
          <p:nvPr>
            <p:ph type="body" idx="1"/>
          </p:nvPr>
        </p:nvSpPr>
        <p:spPr/>
        <p:txBody>
          <a:bodyPr/>
          <a:lstStyle/>
          <a:p>
            <a:pPr eaLnBrk="1" hangingPunct="1"/>
            <a:r>
              <a:rPr lang="en-US">
                <a:ea typeface="ＭＳ Ｐゴシック" charset="-128"/>
                <a:cs typeface="ＭＳ Ｐゴシック" charset="-128"/>
              </a:rPr>
              <a:t>1.  Name three essential components of habitat.</a:t>
            </a:r>
          </a:p>
          <a:p>
            <a:pPr eaLnBrk="1" hangingPunct="1"/>
            <a:endParaRPr lang="en-US">
              <a:ea typeface="ＭＳ Ｐゴシック" charset="-128"/>
              <a:cs typeface="ＭＳ Ｐゴシック" charset="-128"/>
            </a:endParaRPr>
          </a:p>
          <a:p>
            <a:pPr eaLnBrk="1" hangingPunct="1"/>
            <a:r>
              <a:rPr lang="en-US">
                <a:ea typeface="ＭＳ Ｐゴシック" charset="-128"/>
                <a:cs typeface="ＭＳ Ｐゴシック" charset="-128"/>
              </a:rPr>
              <a:t>2.  Define “Limiting factors”.  Give three examples.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6674" name="AutoShape 2"/>
          <p:cNvSpPr>
            <a:spLocks noGrp="1" noChangeArrowheads="1"/>
          </p:cNvSpPr>
          <p:nvPr>
            <p:ph type="title"/>
          </p:nvPr>
        </p:nvSpPr>
        <p:spPr/>
        <p:txBody>
          <a:bodyPr/>
          <a:lstStyle/>
          <a:p>
            <a:pPr eaLnBrk="1" hangingPunct="1"/>
            <a:r>
              <a:rPr lang="en-US" b="0">
                <a:ea typeface="ＭＳ Ｐゴシック" charset="-128"/>
                <a:cs typeface="ＭＳ Ｐゴシック" charset="-128"/>
              </a:rPr>
              <a:t>Evaluation</a:t>
            </a:r>
          </a:p>
        </p:txBody>
      </p:sp>
      <p:sp>
        <p:nvSpPr>
          <p:cNvPr id="156675" name="Rectangle 3"/>
          <p:cNvSpPr>
            <a:spLocks noGrp="1" noChangeArrowheads="1"/>
          </p:cNvSpPr>
          <p:nvPr>
            <p:ph type="body" idx="1"/>
          </p:nvPr>
        </p:nvSpPr>
        <p:spPr/>
        <p:txBody>
          <a:bodyPr/>
          <a:lstStyle/>
          <a:p>
            <a:pPr marL="609600" indent="-609600" eaLnBrk="1" hangingPunct="1"/>
            <a:r>
              <a:rPr lang="en-US">
                <a:ea typeface="ＭＳ Ｐゴシック" charset="-128"/>
                <a:cs typeface="ＭＳ Ｐゴシック" charset="-128"/>
              </a:rPr>
              <a:t>3.  Examine the following graph.  What factors may have caused the following population changes.</a:t>
            </a:r>
          </a:p>
          <a:p>
            <a:pPr marL="990600" lvl="1" indent="-533400" eaLnBrk="1" hangingPunct="1">
              <a:buFontTx/>
              <a:buAutoNum type="alphaLcParenR"/>
            </a:pPr>
            <a:r>
              <a:rPr lang="en-US"/>
              <a:t>Between years 1 &amp; 2 ?</a:t>
            </a:r>
          </a:p>
          <a:p>
            <a:pPr marL="990600" lvl="1" indent="-533400" eaLnBrk="1" hangingPunct="1">
              <a:buFontTx/>
              <a:buAutoNum type="alphaLcParenR"/>
            </a:pPr>
            <a:r>
              <a:rPr lang="en-US"/>
              <a:t>Between years 3 &amp; 4 ?</a:t>
            </a:r>
          </a:p>
          <a:p>
            <a:pPr marL="990600" lvl="1" indent="-533400" eaLnBrk="1" hangingPunct="1">
              <a:buFontTx/>
              <a:buAutoNum type="alphaLcParenR"/>
            </a:pPr>
            <a:r>
              <a:rPr lang="en-US"/>
              <a:t>Between years 5 &amp; 6 ?</a:t>
            </a:r>
          </a:p>
          <a:p>
            <a:pPr marL="990600" lvl="1" indent="-533400" eaLnBrk="1" hangingPunct="1">
              <a:buFontTx/>
              <a:buAutoNum type="alphaLcParenR"/>
            </a:pPr>
            <a:r>
              <a:rPr lang="en-US"/>
              <a:t>Between years 7 &amp; 8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7699" name="AutoShape 2"/>
          <p:cNvSpPr>
            <a:spLocks noGrp="1" noChangeArrowheads="1"/>
          </p:cNvSpPr>
          <p:nvPr>
            <p:ph type="title"/>
          </p:nvPr>
        </p:nvSpPr>
        <p:spPr/>
        <p:txBody>
          <a:bodyPr/>
          <a:lstStyle/>
          <a:p>
            <a:pPr eaLnBrk="1" hangingPunct="1"/>
            <a:r>
              <a:rPr lang="en-US" b="0">
                <a:ea typeface="ＭＳ Ｐゴシック" charset="-128"/>
                <a:cs typeface="ＭＳ Ｐゴシック" charset="-128"/>
              </a:rPr>
              <a:t>Evaluation</a:t>
            </a:r>
          </a:p>
        </p:txBody>
      </p:sp>
      <p:graphicFrame>
        <p:nvGraphicFramePr>
          <p:cNvPr id="157698" name="Object 2"/>
          <p:cNvGraphicFramePr>
            <a:graphicFrameLocks noChangeAspect="1"/>
          </p:cNvGraphicFramePr>
          <p:nvPr>
            <p:ph type="chart" idx="1"/>
          </p:nvPr>
        </p:nvGraphicFramePr>
        <p:xfrm>
          <a:off x="838200" y="2362200"/>
          <a:ext cx="7693025" cy="3724275"/>
        </p:xfrm>
        <a:graphic>
          <a:graphicData uri="http://schemas.openxmlformats.org/presentationml/2006/ole">
            <p:oleObj spid="_x0000_s40962" name="Chart" r:id="rId3" imgW="7772400" imgH="4114800" progId="MSGraph.Chart.8">
              <p:embed followColorScheme="full"/>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8724" name="AutoShape 2"/>
          <p:cNvSpPr>
            <a:spLocks noGrp="1" noChangeArrowheads="1"/>
          </p:cNvSpPr>
          <p:nvPr>
            <p:ph type="title"/>
          </p:nvPr>
        </p:nvSpPr>
        <p:spPr/>
        <p:txBody>
          <a:bodyPr>
            <a:normAutofit fontScale="90000"/>
          </a:bodyPr>
          <a:lstStyle/>
          <a:p>
            <a:pPr eaLnBrk="1" hangingPunct="1"/>
            <a:r>
              <a:rPr lang="en-US">
                <a:ea typeface="ＭＳ Ｐゴシック" charset="-128"/>
                <a:cs typeface="ＭＳ Ｐゴシック" charset="-128"/>
              </a:rPr>
              <a:t>                   </a:t>
            </a:r>
            <a:r>
              <a:rPr lang="en-US" b="0">
                <a:ea typeface="ＭＳ Ｐゴシック" charset="-128"/>
                <a:cs typeface="ＭＳ Ｐゴシック" charset="-128"/>
              </a:rPr>
              <a:t>Evaluation</a:t>
            </a:r>
            <a:r>
              <a:rPr lang="en-US">
                <a:ea typeface="ＭＳ Ｐゴシック" charset="-128"/>
                <a:cs typeface="ＭＳ Ｐゴシック" charset="-128"/>
              </a:rPr>
              <a:t/>
            </a:r>
            <a:br>
              <a:rPr lang="en-US">
                <a:ea typeface="ＭＳ Ｐゴシック" charset="-128"/>
                <a:cs typeface="ＭＳ Ｐゴシック" charset="-128"/>
              </a:rPr>
            </a:br>
            <a:r>
              <a:rPr lang="en-US" sz="1800">
                <a:ea typeface="ＭＳ Ｐゴシック" charset="-128"/>
                <a:cs typeface="ＭＳ Ｐゴシック" charset="-128"/>
              </a:rPr>
              <a:t>4.  Which of the following graphs represents the more typically balanced population?</a:t>
            </a:r>
          </a:p>
        </p:txBody>
      </p:sp>
      <p:graphicFrame>
        <p:nvGraphicFramePr>
          <p:cNvPr id="158722" name="Object 2"/>
          <p:cNvGraphicFramePr>
            <a:graphicFrameLocks noChangeAspect="1"/>
          </p:cNvGraphicFramePr>
          <p:nvPr>
            <p:ph type="chart" sz="half" idx="1"/>
          </p:nvPr>
        </p:nvGraphicFramePr>
        <p:xfrm>
          <a:off x="1066800" y="1524000"/>
          <a:ext cx="5638800" cy="2986088"/>
        </p:xfrm>
        <a:graphic>
          <a:graphicData uri="http://schemas.openxmlformats.org/presentationml/2006/ole">
            <p:oleObj spid="_x0000_s43010" name="Chart" r:id="rId3" imgW="7772400" imgH="4114800" progId="MSGraph.Chart.8">
              <p:embed followColorScheme="full"/>
            </p:oleObj>
          </a:graphicData>
        </a:graphic>
      </p:graphicFrame>
      <p:graphicFrame>
        <p:nvGraphicFramePr>
          <p:cNvPr id="158723" name="Object 3"/>
          <p:cNvGraphicFramePr>
            <a:graphicFrameLocks noChangeAspect="1"/>
          </p:cNvGraphicFramePr>
          <p:nvPr>
            <p:ph type="body" sz="half" idx="2"/>
          </p:nvPr>
        </p:nvGraphicFramePr>
        <p:xfrm>
          <a:off x="2819400" y="3911600"/>
          <a:ext cx="5562600" cy="2946400"/>
        </p:xfrm>
        <a:graphic>
          <a:graphicData uri="http://schemas.openxmlformats.org/presentationml/2006/ole">
            <p:oleObj spid="_x0000_s43011" name="Chart" r:id="rId4" imgW="7772400" imgH="4114800" progId="MSGraph.Chart.8">
              <p:embed followColorScheme="full"/>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2098" name="AutoShape 2"/>
          <p:cNvSpPr>
            <a:spLocks noGrp="1" noChangeArrowheads="1"/>
          </p:cNvSpPr>
          <p:nvPr>
            <p:ph type="title"/>
          </p:nvPr>
        </p:nvSpPr>
        <p:spPr/>
        <p:txBody>
          <a:bodyPr/>
          <a:lstStyle/>
          <a:p>
            <a:pPr eaLnBrk="1" hangingPunct="1"/>
            <a:r>
              <a:rPr lang="en-US">
                <a:ea typeface="ＭＳ Ｐゴシック" charset="-128"/>
                <a:cs typeface="ＭＳ Ｐゴシック" charset="-128"/>
              </a:rPr>
              <a:t>Concepts</a:t>
            </a:r>
          </a:p>
        </p:txBody>
      </p:sp>
      <p:sp>
        <p:nvSpPr>
          <p:cNvPr id="132099" name="Rectangle 3"/>
          <p:cNvSpPr>
            <a:spLocks noGrp="1" noChangeArrowheads="1"/>
          </p:cNvSpPr>
          <p:nvPr>
            <p:ph type="body" idx="1"/>
          </p:nvPr>
        </p:nvSpPr>
        <p:spPr/>
        <p:txBody>
          <a:bodyPr/>
          <a:lstStyle/>
          <a:p>
            <a:pPr eaLnBrk="1" hangingPunct="1"/>
            <a:r>
              <a:rPr lang="en-US">
                <a:ea typeface="ＭＳ Ｐゴシック" charset="-128"/>
                <a:cs typeface="ＭＳ Ｐゴシック" charset="-128"/>
              </a:rPr>
              <a:t>Systems</a:t>
            </a:r>
          </a:p>
          <a:p>
            <a:pPr eaLnBrk="1" hangingPunct="1"/>
            <a:r>
              <a:rPr lang="en-US">
                <a:ea typeface="ＭＳ Ｐゴシック" charset="-128"/>
                <a:cs typeface="ＭＳ Ｐゴシック" charset="-128"/>
              </a:rPr>
              <a:t>Cycles</a:t>
            </a:r>
          </a:p>
          <a:p>
            <a:pPr eaLnBrk="1" hangingPunct="1"/>
            <a:r>
              <a:rPr lang="en-US">
                <a:ea typeface="ＭＳ Ｐゴシック" charset="-128"/>
                <a:cs typeface="ＭＳ Ｐゴシック" charset="-128"/>
              </a:rPr>
              <a:t>Interdependency</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22" name="AutoShape 2"/>
          <p:cNvSpPr>
            <a:spLocks noGrp="1" noChangeArrowheads="1"/>
          </p:cNvSpPr>
          <p:nvPr>
            <p:ph type="title"/>
          </p:nvPr>
        </p:nvSpPr>
        <p:spPr/>
        <p:txBody>
          <a:bodyPr/>
          <a:lstStyle/>
          <a:p>
            <a:pPr eaLnBrk="1" hangingPunct="1"/>
            <a:r>
              <a:rPr lang="en-US">
                <a:ea typeface="ＭＳ Ｐゴシック" charset="-128"/>
                <a:cs typeface="ＭＳ Ｐゴシック" charset="-128"/>
              </a:rPr>
              <a:t>Enduring Understandings</a:t>
            </a:r>
          </a:p>
        </p:txBody>
      </p:sp>
      <p:sp>
        <p:nvSpPr>
          <p:cNvPr id="133123" name="Rectangle 3"/>
          <p:cNvSpPr>
            <a:spLocks noGrp="1" noChangeArrowheads="1"/>
          </p:cNvSpPr>
          <p:nvPr>
            <p:ph type="body" idx="1"/>
          </p:nvPr>
        </p:nvSpPr>
        <p:spPr/>
        <p:txBody>
          <a:bodyPr/>
          <a:lstStyle/>
          <a:p>
            <a:pPr eaLnBrk="1" hangingPunct="1">
              <a:lnSpc>
                <a:spcPct val="80000"/>
              </a:lnSpc>
              <a:buFont typeface="Wingdings" charset="2"/>
              <a:buNone/>
            </a:pPr>
            <a:endParaRPr lang="en-US" sz="1600" i="1">
              <a:ea typeface="ＭＳ Ｐゴシック" charset="-128"/>
              <a:cs typeface="ＭＳ Ｐゴシック" charset="-128"/>
            </a:endParaRPr>
          </a:p>
          <a:p>
            <a:pPr eaLnBrk="1" hangingPunct="1">
              <a:lnSpc>
                <a:spcPct val="80000"/>
              </a:lnSpc>
            </a:pPr>
            <a:r>
              <a:rPr lang="en-US" sz="2000">
                <a:ea typeface="ＭＳ Ｐゴシック" charset="-128"/>
                <a:cs typeface="ＭＳ Ｐゴシック" charset="-128"/>
              </a:rPr>
              <a:t>All changes happen in cycles.</a:t>
            </a:r>
          </a:p>
          <a:p>
            <a:pPr eaLnBrk="1" hangingPunct="1">
              <a:lnSpc>
                <a:spcPct val="80000"/>
              </a:lnSpc>
            </a:pPr>
            <a:r>
              <a:rPr lang="en-US" sz="2000">
                <a:ea typeface="ＭＳ Ｐゴシック" charset="-128"/>
                <a:cs typeface="ＭＳ Ｐゴシック" charset="-128"/>
              </a:rPr>
              <a:t>All populations are dynamic due to changes in the environment.</a:t>
            </a:r>
          </a:p>
          <a:p>
            <a:pPr eaLnBrk="1" hangingPunct="1">
              <a:lnSpc>
                <a:spcPct val="80000"/>
              </a:lnSpc>
            </a:pPr>
            <a:r>
              <a:rPr lang="en-US" sz="2000">
                <a:ea typeface="ＭＳ Ｐゴシック" charset="-128"/>
                <a:cs typeface="ＭＳ Ｐゴシック" charset="-128"/>
              </a:rPr>
              <a:t>Every habitat has the capacity to support a limited number of individuals.</a:t>
            </a:r>
          </a:p>
          <a:p>
            <a:pPr eaLnBrk="1" hangingPunct="1">
              <a:lnSpc>
                <a:spcPct val="80000"/>
              </a:lnSpc>
            </a:pPr>
            <a:r>
              <a:rPr lang="en-US" sz="2000">
                <a:ea typeface="ＭＳ Ｐゴシック" charset="-128"/>
                <a:cs typeface="ＭＳ Ｐゴシック" charset="-128"/>
              </a:rPr>
              <a:t>Changes in those habitats can be natural or man made.</a:t>
            </a:r>
          </a:p>
          <a:p>
            <a:pPr eaLnBrk="1" hangingPunct="1">
              <a:lnSpc>
                <a:spcPct val="80000"/>
              </a:lnSpc>
            </a:pPr>
            <a:r>
              <a:rPr lang="en-US" sz="2000">
                <a:ea typeface="ＭＳ Ｐゴシック" charset="-128"/>
                <a:cs typeface="ＭＳ Ｐゴシック" charset="-128"/>
              </a:rPr>
              <a:t>There is an interdependent relationship between all organisms and their environment.</a:t>
            </a:r>
          </a:p>
          <a:p>
            <a:pPr eaLnBrk="1" hangingPunct="1">
              <a:lnSpc>
                <a:spcPct val="80000"/>
              </a:lnSpc>
            </a:pPr>
            <a:r>
              <a:rPr lang="en-US" sz="2000">
                <a:ea typeface="ＭＳ Ｐゴシック" charset="-128"/>
                <a:cs typeface="ＭＳ Ｐゴシック" charset="-128"/>
              </a:rPr>
              <a:t>Organisms will adapt or perish due to these changes.</a:t>
            </a:r>
          </a:p>
          <a:p>
            <a:pPr eaLnBrk="1" hangingPunct="1">
              <a:lnSpc>
                <a:spcPct val="80000"/>
              </a:lnSpc>
            </a:pPr>
            <a:endParaRPr lang="en-US" sz="200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4146" name="AutoShape 2"/>
          <p:cNvSpPr>
            <a:spLocks noGrp="1" noChangeArrowheads="1"/>
          </p:cNvSpPr>
          <p:nvPr>
            <p:ph type="title"/>
          </p:nvPr>
        </p:nvSpPr>
        <p:spPr/>
        <p:txBody>
          <a:bodyPr/>
          <a:lstStyle/>
          <a:p>
            <a:pPr eaLnBrk="1" hangingPunct="1"/>
            <a:r>
              <a:rPr lang="en-US">
                <a:ea typeface="ＭＳ Ｐゴシック" charset="-128"/>
                <a:cs typeface="ＭＳ Ｐゴシック" charset="-128"/>
              </a:rPr>
              <a:t>Essential Questions</a:t>
            </a:r>
          </a:p>
        </p:txBody>
      </p:sp>
      <p:sp>
        <p:nvSpPr>
          <p:cNvPr id="134147" name="Rectangle 3"/>
          <p:cNvSpPr>
            <a:spLocks noGrp="1" noChangeArrowheads="1"/>
          </p:cNvSpPr>
          <p:nvPr>
            <p:ph type="body" idx="1"/>
          </p:nvPr>
        </p:nvSpPr>
        <p:spPr/>
        <p:txBody>
          <a:bodyPr/>
          <a:lstStyle/>
          <a:p>
            <a:pPr eaLnBrk="1" hangingPunct="1"/>
            <a:r>
              <a:rPr lang="en-US">
                <a:ea typeface="ＭＳ Ｐゴシック" charset="-128"/>
                <a:cs typeface="ＭＳ Ｐゴシック" charset="-128"/>
              </a:rPr>
              <a:t>Should man alter natural occurring events?</a:t>
            </a:r>
          </a:p>
          <a:p>
            <a:pPr eaLnBrk="1" hangingPunct="1"/>
            <a:r>
              <a:rPr lang="en-US">
                <a:ea typeface="ＭＳ Ｐゴシック" charset="-128"/>
                <a:cs typeface="ＭＳ Ｐゴシック" charset="-128"/>
              </a:rPr>
              <a:t>To what effect should humans alter natural occurring events?</a:t>
            </a:r>
          </a:p>
          <a:p>
            <a:pPr eaLnBrk="1" hangingPunct="1"/>
            <a:r>
              <a:rPr lang="en-US">
                <a:ea typeface="ＭＳ Ｐゴシック" charset="-128"/>
                <a:cs typeface="ＭＳ Ｐゴシック" charset="-128"/>
              </a:rPr>
              <a:t>How does diversity play a role sustaining an environment?</a:t>
            </a:r>
          </a:p>
          <a:p>
            <a:pPr eaLnBrk="1" hangingPunct="1"/>
            <a:r>
              <a:rPr lang="en-US">
                <a:ea typeface="ＭＳ Ｐゴシック" charset="-128"/>
                <a:cs typeface="ＭＳ Ｐゴシック" charset="-128"/>
              </a:rPr>
              <a:t>Which features affect environmental conditions?</a:t>
            </a:r>
            <a:endParaRPr lang="en-US" b="1">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5170" name="AutoShape 2"/>
          <p:cNvSpPr>
            <a:spLocks noGrp="1" noChangeArrowheads="1"/>
          </p:cNvSpPr>
          <p:nvPr>
            <p:ph type="title"/>
          </p:nvPr>
        </p:nvSpPr>
        <p:spPr/>
        <p:txBody>
          <a:bodyPr/>
          <a:lstStyle/>
          <a:p>
            <a:pPr eaLnBrk="1" hangingPunct="1"/>
            <a:r>
              <a:rPr lang="en-US" b="0">
                <a:ea typeface="ＭＳ Ｐゴシック" charset="-128"/>
                <a:cs typeface="ＭＳ Ｐゴシック" charset="-128"/>
              </a:rPr>
              <a:t>Content Knowledge</a:t>
            </a:r>
            <a:endParaRPr lang="en-US" i="1">
              <a:ea typeface="ＭＳ Ｐゴシック" charset="-128"/>
              <a:cs typeface="ＭＳ Ｐゴシック" charset="-128"/>
            </a:endParaRPr>
          </a:p>
        </p:txBody>
      </p:sp>
      <p:sp>
        <p:nvSpPr>
          <p:cNvPr id="135171" name="Rectangle 3"/>
          <p:cNvSpPr>
            <a:spLocks noGrp="1" noChangeArrowheads="1"/>
          </p:cNvSpPr>
          <p:nvPr>
            <p:ph type="body" idx="1"/>
          </p:nvPr>
        </p:nvSpPr>
        <p:spPr/>
        <p:txBody>
          <a:bodyPr/>
          <a:lstStyle/>
          <a:p>
            <a:pPr eaLnBrk="1" hangingPunct="1">
              <a:lnSpc>
                <a:spcPct val="90000"/>
              </a:lnSpc>
            </a:pPr>
            <a:r>
              <a:rPr lang="en-US" i="1">
                <a:ea typeface="ＭＳ Ｐゴシック" charset="-128"/>
                <a:cs typeface="ＭＳ Ｐゴシック" charset="-128"/>
              </a:rPr>
              <a:t>Key knowledge will students acquire as a result of this unit? Students will know..</a:t>
            </a:r>
          </a:p>
          <a:p>
            <a:pPr eaLnBrk="1" hangingPunct="1">
              <a:lnSpc>
                <a:spcPct val="90000"/>
              </a:lnSpc>
            </a:pPr>
            <a:r>
              <a:rPr lang="en-US">
                <a:ea typeface="ＭＳ Ｐゴシック" charset="-128"/>
                <a:cs typeface="ＭＳ Ｐゴシック" charset="-128"/>
              </a:rPr>
              <a:t>Components of habitat</a:t>
            </a:r>
          </a:p>
          <a:p>
            <a:pPr eaLnBrk="1" hangingPunct="1">
              <a:lnSpc>
                <a:spcPct val="90000"/>
              </a:lnSpc>
            </a:pPr>
            <a:r>
              <a:rPr lang="en-US">
                <a:ea typeface="ＭＳ Ｐゴシック" charset="-128"/>
                <a:cs typeface="ＭＳ Ｐゴシック" charset="-128"/>
              </a:rPr>
              <a:t>Example and non-examples of what makes a good habitat</a:t>
            </a:r>
          </a:p>
          <a:p>
            <a:pPr eaLnBrk="1" hangingPunct="1">
              <a:lnSpc>
                <a:spcPct val="90000"/>
              </a:lnSpc>
            </a:pPr>
            <a:r>
              <a:rPr lang="en-US">
                <a:ea typeface="ＭＳ Ｐゴシック" charset="-128"/>
                <a:cs typeface="ＭＳ Ｐゴシック" charset="-128"/>
              </a:rPr>
              <a:t>Predator and prey relationship</a:t>
            </a:r>
          </a:p>
          <a:p>
            <a:pPr eaLnBrk="1" hangingPunct="1">
              <a:lnSpc>
                <a:spcPct val="90000"/>
              </a:lnSpc>
            </a:pPr>
            <a:r>
              <a:rPr lang="en-US">
                <a:ea typeface="ＭＳ Ｐゴシック" charset="-128"/>
                <a:cs typeface="ＭＳ Ｐゴシック" charset="-128"/>
              </a:rPr>
              <a:t>Limiting factors on a population</a:t>
            </a:r>
          </a:p>
          <a:p>
            <a:pPr eaLnBrk="1" hangingPunct="1">
              <a:lnSpc>
                <a:spcPct val="90000"/>
              </a:lnSpc>
            </a:pPr>
            <a:r>
              <a:rPr lang="en-US">
                <a:ea typeface="ＭＳ Ｐゴシック" charset="-128"/>
                <a:cs typeface="ＭＳ Ｐゴシック" charset="-128"/>
              </a:rPr>
              <a:t>Carrying capacity</a:t>
            </a:r>
          </a:p>
          <a:p>
            <a:pPr eaLnBrk="1" hangingPunct="1">
              <a:lnSpc>
                <a:spcPct val="90000"/>
              </a:lnSpc>
            </a:pPr>
            <a:endParaRPr lang="en-US">
              <a:ea typeface="ＭＳ Ｐゴシック" charset="-128"/>
              <a:cs typeface="ＭＳ Ｐゴシック" charset="-128"/>
            </a:endParaRPr>
          </a:p>
          <a:p>
            <a:pPr eaLnBrk="1" hangingPunct="1">
              <a:lnSpc>
                <a:spcPct val="90000"/>
              </a:lnSpc>
            </a:pPr>
            <a:endParaRPr lang="en-US">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6194" name="AutoShape 2"/>
          <p:cNvSpPr>
            <a:spLocks noGrp="1" noChangeArrowheads="1"/>
          </p:cNvSpPr>
          <p:nvPr>
            <p:ph type="title"/>
          </p:nvPr>
        </p:nvSpPr>
        <p:spPr/>
        <p:txBody>
          <a:bodyPr>
            <a:normAutofit fontScale="90000"/>
          </a:bodyPr>
          <a:lstStyle/>
          <a:p>
            <a:pPr eaLnBrk="1" hangingPunct="1"/>
            <a:r>
              <a:rPr lang="en-US">
                <a:ea typeface="ＭＳ Ｐゴシック" charset="-128"/>
                <a:cs typeface="ＭＳ Ｐゴシック" charset="-128"/>
              </a:rPr>
              <a:t/>
            </a:r>
            <a:br>
              <a:rPr lang="en-US">
                <a:ea typeface="ＭＳ Ｐゴシック" charset="-128"/>
                <a:cs typeface="ＭＳ Ｐゴシック" charset="-128"/>
              </a:rPr>
            </a:br>
            <a:r>
              <a:rPr lang="en-US" sz="4400" b="0">
                <a:ea typeface="ＭＳ Ｐゴシック" charset="-128"/>
                <a:cs typeface="ＭＳ Ｐゴシック" charset="-128"/>
              </a:rPr>
              <a:t>Oh Deer! - Objectives</a:t>
            </a:r>
          </a:p>
        </p:txBody>
      </p:sp>
      <p:sp>
        <p:nvSpPr>
          <p:cNvPr id="136195" name="Rectangle 3"/>
          <p:cNvSpPr>
            <a:spLocks noGrp="1" noChangeArrowheads="1"/>
          </p:cNvSpPr>
          <p:nvPr>
            <p:ph type="body" idx="1"/>
          </p:nvPr>
        </p:nvSpPr>
        <p:spPr/>
        <p:txBody>
          <a:bodyPr/>
          <a:lstStyle/>
          <a:p>
            <a:pPr marL="609600" indent="-609600" eaLnBrk="1" hangingPunct="1"/>
            <a:r>
              <a:rPr lang="en-US" b="1">
                <a:ea typeface="ＭＳ Ｐゴシック" charset="-128"/>
                <a:cs typeface="ＭＳ Ｐゴシック" charset="-128"/>
              </a:rPr>
              <a:t>Students will:</a:t>
            </a:r>
          </a:p>
          <a:p>
            <a:pPr marL="990600" lvl="1" indent="-533400" eaLnBrk="1" hangingPunct="1">
              <a:buFontTx/>
              <a:buAutoNum type="arabicPeriod"/>
            </a:pPr>
            <a:r>
              <a:rPr lang="en-US"/>
              <a:t>describe 3 essential components of habitat (food, water, shelter). </a:t>
            </a:r>
          </a:p>
          <a:p>
            <a:pPr marL="990600" lvl="1" indent="-533400" eaLnBrk="1" hangingPunct="1">
              <a:buFontTx/>
              <a:buAutoNum type="arabicPeriod"/>
            </a:pPr>
            <a:r>
              <a:rPr lang="en-US"/>
              <a:t>describe importance of good habitat.</a:t>
            </a:r>
          </a:p>
          <a:p>
            <a:pPr marL="990600" lvl="1" indent="-533400" eaLnBrk="1" hangingPunct="1">
              <a:buFontTx/>
              <a:buAutoNum type="arabicPeriod"/>
            </a:pPr>
            <a:r>
              <a:rPr lang="en-US"/>
              <a:t>define limiting factors &amp; give examples.</a:t>
            </a:r>
          </a:p>
          <a:p>
            <a:pPr marL="990600" lvl="1" indent="-533400" eaLnBrk="1" hangingPunct="1">
              <a:buFontTx/>
              <a:buAutoNum type="arabicPeriod"/>
            </a:pPr>
            <a:r>
              <a:rPr lang="en-US"/>
              <a:t>recognize fluctuations in wildlife population as natural and in change.</a:t>
            </a:r>
          </a:p>
          <a:p>
            <a:pPr marL="990600" lvl="1" indent="-533400" eaLnBrk="1" hangingPunct="1">
              <a:buFontTx/>
              <a:buAutoNum type="arabicPeriod"/>
            </a:pPr>
            <a:r>
              <a:rPr lang="en-US"/>
              <a:t>define carrying capacity &amp; give examples.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7218" name="AutoShape 2"/>
          <p:cNvSpPr>
            <a:spLocks noGrp="1" noChangeArrowheads="1"/>
          </p:cNvSpPr>
          <p:nvPr>
            <p:ph type="title"/>
          </p:nvPr>
        </p:nvSpPr>
        <p:spPr/>
        <p:txBody>
          <a:bodyPr/>
          <a:lstStyle/>
          <a:p>
            <a:pPr eaLnBrk="1" hangingPunct="1"/>
            <a:r>
              <a:rPr lang="en-US" b="0">
                <a:ea typeface="ＭＳ Ｐゴシック" charset="-128"/>
                <a:cs typeface="ＭＳ Ｐゴシック" charset="-128"/>
              </a:rPr>
              <a:t>Utilization</a:t>
            </a:r>
          </a:p>
        </p:txBody>
      </p:sp>
      <p:sp>
        <p:nvSpPr>
          <p:cNvPr id="137219" name="Rectangle 3"/>
          <p:cNvSpPr>
            <a:spLocks noGrp="1" noChangeArrowheads="1"/>
          </p:cNvSpPr>
          <p:nvPr>
            <p:ph type="body" idx="1"/>
          </p:nvPr>
        </p:nvSpPr>
        <p:spPr/>
        <p:txBody>
          <a:bodyPr/>
          <a:lstStyle/>
          <a:p>
            <a:pPr eaLnBrk="1" hangingPunct="1">
              <a:lnSpc>
                <a:spcPct val="90000"/>
              </a:lnSpc>
            </a:pPr>
            <a:r>
              <a:rPr lang="en-US" sz="2400">
                <a:ea typeface="ＭＳ Ｐゴシック" charset="-128"/>
                <a:cs typeface="ＭＳ Ｐゴシック" charset="-128"/>
              </a:rPr>
              <a:t>Age: </a:t>
            </a:r>
            <a:r>
              <a:rPr lang="en-US" sz="1800">
                <a:ea typeface="ＭＳ Ｐゴシック" charset="-128"/>
                <a:cs typeface="ＭＳ Ｐゴシック" charset="-128"/>
              </a:rPr>
              <a:t>- Grades 4-12</a:t>
            </a:r>
          </a:p>
          <a:p>
            <a:pPr eaLnBrk="1" hangingPunct="1">
              <a:lnSpc>
                <a:spcPct val="90000"/>
              </a:lnSpc>
            </a:pPr>
            <a:r>
              <a:rPr lang="en-US" sz="2400">
                <a:ea typeface="ＭＳ Ｐゴシック" charset="-128"/>
                <a:cs typeface="ＭＳ Ｐゴシック" charset="-128"/>
              </a:rPr>
              <a:t>Subjects </a:t>
            </a:r>
            <a:r>
              <a:rPr lang="en-US" sz="1800">
                <a:ea typeface="ＭＳ Ｐゴシック" charset="-128"/>
                <a:cs typeface="ＭＳ Ｐゴシック" charset="-128"/>
              </a:rPr>
              <a:t>– Science, Math, Social Studies, Physical Education</a:t>
            </a:r>
          </a:p>
          <a:p>
            <a:pPr eaLnBrk="1" hangingPunct="1">
              <a:lnSpc>
                <a:spcPct val="90000"/>
              </a:lnSpc>
            </a:pPr>
            <a:r>
              <a:rPr lang="en-US" sz="2400">
                <a:ea typeface="ＭＳ Ｐゴシック" charset="-128"/>
                <a:cs typeface="ＭＳ Ｐゴシック" charset="-128"/>
              </a:rPr>
              <a:t>Skills </a:t>
            </a:r>
            <a:r>
              <a:rPr lang="en-US" sz="1800">
                <a:ea typeface="ＭＳ Ｐゴシック" charset="-128"/>
                <a:cs typeface="ＭＳ Ｐゴシック" charset="-128"/>
              </a:rPr>
              <a:t>– application, comparing similarities and differences, description, discussion, generalization, graphing, kinesthetic, concept development observation, psycho motor development</a:t>
            </a:r>
          </a:p>
          <a:p>
            <a:pPr eaLnBrk="1" hangingPunct="1">
              <a:lnSpc>
                <a:spcPct val="90000"/>
              </a:lnSpc>
            </a:pPr>
            <a:r>
              <a:rPr lang="en-US" sz="2400">
                <a:ea typeface="ＭＳ Ｐゴシック" charset="-128"/>
                <a:cs typeface="ＭＳ Ｐゴシック" charset="-128"/>
              </a:rPr>
              <a:t>Group Size &amp; Duration</a:t>
            </a:r>
            <a:r>
              <a:rPr lang="en-US" sz="1800">
                <a:ea typeface="ＭＳ Ｐゴシック" charset="-128"/>
                <a:cs typeface="ＭＳ Ｐゴシック" charset="-128"/>
              </a:rPr>
              <a:t> – 15 and larger : 30 – 45 minutes</a:t>
            </a:r>
          </a:p>
          <a:p>
            <a:pPr eaLnBrk="1" hangingPunct="1">
              <a:lnSpc>
                <a:spcPct val="90000"/>
              </a:lnSpc>
            </a:pPr>
            <a:r>
              <a:rPr lang="en-US" sz="2400">
                <a:ea typeface="ＭＳ Ｐゴシック" charset="-128"/>
                <a:cs typeface="ＭＳ Ｐゴシック" charset="-128"/>
              </a:rPr>
              <a:t>Setting</a:t>
            </a:r>
            <a:r>
              <a:rPr lang="en-US" sz="1800">
                <a:ea typeface="ＭＳ Ｐゴシック" charset="-128"/>
                <a:cs typeface="ＭＳ Ｐゴシック" charset="-128"/>
              </a:rPr>
              <a:t> – Indoors or out.  Large running area needed</a:t>
            </a:r>
          </a:p>
          <a:p>
            <a:pPr eaLnBrk="1" hangingPunct="1">
              <a:lnSpc>
                <a:spcPct val="90000"/>
              </a:lnSpc>
            </a:pPr>
            <a:r>
              <a:rPr lang="en-US" sz="2400">
                <a:ea typeface="ＭＳ Ｐゴシック" charset="-128"/>
                <a:cs typeface="ＭＳ Ｐゴシック" charset="-128"/>
              </a:rPr>
              <a:t>Vocabulary</a:t>
            </a:r>
            <a:r>
              <a:rPr lang="en-US" sz="1800">
                <a:ea typeface="ＭＳ Ｐゴシック" charset="-128"/>
                <a:cs typeface="ＭＳ Ｐゴシック" charset="-128"/>
              </a:rPr>
              <a:t>- habitat, limiting factors, predator, prey, population, balance of nature, ecosystem</a:t>
            </a:r>
          </a:p>
          <a:p>
            <a:pPr eaLnBrk="1" hangingPunct="1">
              <a:lnSpc>
                <a:spcPct val="90000"/>
              </a:lnSpc>
            </a:pPr>
            <a:endParaRPr lang="en-US" sz="180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8242" name="AutoShape 2"/>
          <p:cNvSpPr>
            <a:spLocks noGrp="1" noChangeArrowheads="1"/>
          </p:cNvSpPr>
          <p:nvPr>
            <p:ph type="title"/>
          </p:nvPr>
        </p:nvSpPr>
        <p:spPr/>
        <p:txBody>
          <a:bodyPr/>
          <a:lstStyle/>
          <a:p>
            <a:pPr eaLnBrk="1" hangingPunct="1"/>
            <a:r>
              <a:rPr lang="en-US" b="0">
                <a:ea typeface="ＭＳ Ｐゴシック" charset="-128"/>
                <a:cs typeface="ＭＳ Ｐゴシック" charset="-128"/>
              </a:rPr>
              <a:t>Method</a:t>
            </a:r>
          </a:p>
        </p:txBody>
      </p:sp>
      <p:sp>
        <p:nvSpPr>
          <p:cNvPr id="138243" name="Rectangle 3"/>
          <p:cNvSpPr>
            <a:spLocks noGrp="1" noChangeArrowheads="1"/>
          </p:cNvSpPr>
          <p:nvPr>
            <p:ph type="body" idx="1"/>
          </p:nvPr>
        </p:nvSpPr>
        <p:spPr/>
        <p:txBody>
          <a:bodyPr/>
          <a:lstStyle/>
          <a:p>
            <a:pPr eaLnBrk="1" hangingPunct="1"/>
            <a:r>
              <a:rPr lang="en-US" sz="3600">
                <a:ea typeface="ＭＳ Ｐゴシック" charset="-128"/>
                <a:cs typeface="ＭＳ Ｐゴシック" charset="-128"/>
              </a:rPr>
              <a:t>Students become “deer” and components of the habitat in highly involving physical activity.</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927</Words>
  <Application>Microsoft Macintosh PowerPoint</Application>
  <PresentationFormat>On-screen Show (4:3)</PresentationFormat>
  <Paragraphs>138</Paragraphs>
  <Slides>29</Slides>
  <Notes>0</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Office Theme</vt:lpstr>
      <vt:lpstr>Microsoft Graph Chart</vt:lpstr>
      <vt:lpstr>Slide 1</vt:lpstr>
      <vt:lpstr>Oh Deer! Project WILD ©1992 a project of the Council for Environmental Education and the Western Association of Fish and Wildlife Agencies</vt:lpstr>
      <vt:lpstr>Concepts</vt:lpstr>
      <vt:lpstr>Enduring Understandings</vt:lpstr>
      <vt:lpstr>Essential Questions</vt:lpstr>
      <vt:lpstr>Content Knowledge</vt:lpstr>
      <vt:lpstr> Oh Deer! - Objectives</vt:lpstr>
      <vt:lpstr>Utilization</vt:lpstr>
      <vt:lpstr>Method</vt:lpstr>
      <vt:lpstr>Slide 10</vt:lpstr>
      <vt:lpstr>Slide 11</vt:lpstr>
      <vt:lpstr>Annual Record</vt:lpstr>
      <vt:lpstr>  Graphologists: </vt:lpstr>
      <vt:lpstr>Slide 14</vt:lpstr>
      <vt:lpstr>Slide 15</vt:lpstr>
      <vt:lpstr>Slide 16</vt:lpstr>
      <vt:lpstr>Social Activists.</vt:lpstr>
      <vt:lpstr>Slide 18</vt:lpstr>
      <vt:lpstr>Filmmakers:</vt:lpstr>
      <vt:lpstr>Slide 20</vt:lpstr>
      <vt:lpstr>  Reporters: </vt:lpstr>
      <vt:lpstr>Slide 22</vt:lpstr>
      <vt:lpstr>     Science researchers: </vt:lpstr>
      <vt:lpstr>Slide 24</vt:lpstr>
      <vt:lpstr>Product Assessment Rubric</vt:lpstr>
      <vt:lpstr>Evaluation</vt:lpstr>
      <vt:lpstr>Evaluation</vt:lpstr>
      <vt:lpstr>Evaluation</vt:lpstr>
      <vt:lpstr>                   Evaluation 4.  Which of the following graphs represents the more typically balanced population?</vt:lpstr>
    </vt:vector>
  </TitlesOfParts>
  <Company>Bridges Academy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Susan Baum</dc:creator>
  <cp:lastModifiedBy>Susan Baum</cp:lastModifiedBy>
  <cp:revision>1</cp:revision>
  <dcterms:created xsi:type="dcterms:W3CDTF">2010-07-21T14:07:05Z</dcterms:created>
  <dcterms:modified xsi:type="dcterms:W3CDTF">2010-07-21T14:09:01Z</dcterms:modified>
</cp:coreProperties>
</file>