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Default Extension="vml" ContentType="application/vnd.openxmlformats-officedocument.vmlDrawin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wmf" ContentType="image/x-wmf"/>
  <Default Extension="bin" ContentType="application/vnd.openxmlformats-officedocument.presentationml.printerSettings"/>
  <Default Extension="rels" ContentType="application/vnd.openxmlformats-package.relationships+xml"/>
  <Override PartName="/ppt/embeddings/oleObject1.bin" ContentType="application/vnd.openxmlformats-officedocument.oleObject"/>
  <Override PartName="/ppt/slides/slide6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 showGuides="1">
      <p:cViewPr varScale="1">
        <p:scale>
          <a:sx n="126" d="100"/>
          <a:sy n="126" d="100"/>
        </p:scale>
        <p:origin x="-36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tableStyles" Target="tableStyle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10" Type="http://schemas.openxmlformats.org/officeDocument/2006/relationships/printerSettings" Target="printerSettings/printerSettings1.bin"/><Relationship Id="rId5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64EF2-9027-9449-B266-2DFB093A8116}" type="datetimeFigureOut">
              <a:rPr lang="en-US" smtClean="0"/>
              <a:pPr/>
              <a:t>4/16/10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88336-7929-7D41-BCD5-B05F2036AA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64EF2-9027-9449-B266-2DFB093A8116}" type="datetimeFigureOut">
              <a:rPr lang="en-US" smtClean="0"/>
              <a:pPr/>
              <a:t>4/16/10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88336-7929-7D41-BCD5-B05F2036AA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64EF2-9027-9449-B266-2DFB093A8116}" type="datetimeFigureOut">
              <a:rPr lang="en-US" smtClean="0"/>
              <a:pPr/>
              <a:t>4/16/10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88336-7929-7D41-BCD5-B05F2036AA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617538"/>
            <a:ext cx="77930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393631-A536-B147-B279-F948BAEDA6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64EF2-9027-9449-B266-2DFB093A8116}" type="datetimeFigureOut">
              <a:rPr lang="en-US" smtClean="0"/>
              <a:pPr/>
              <a:t>4/16/10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88336-7929-7D41-BCD5-B05F2036AA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64EF2-9027-9449-B266-2DFB093A8116}" type="datetimeFigureOut">
              <a:rPr lang="en-US" smtClean="0"/>
              <a:pPr/>
              <a:t>4/16/10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88336-7929-7D41-BCD5-B05F2036AA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64EF2-9027-9449-B266-2DFB093A8116}" type="datetimeFigureOut">
              <a:rPr lang="en-US" smtClean="0"/>
              <a:pPr/>
              <a:t>4/16/10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88336-7929-7D41-BCD5-B05F2036AA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64EF2-9027-9449-B266-2DFB093A8116}" type="datetimeFigureOut">
              <a:rPr lang="en-US" smtClean="0"/>
              <a:pPr/>
              <a:t>4/16/10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88336-7929-7D41-BCD5-B05F2036AA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64EF2-9027-9449-B266-2DFB093A8116}" type="datetimeFigureOut">
              <a:rPr lang="en-US" smtClean="0"/>
              <a:pPr/>
              <a:t>4/16/10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88336-7929-7D41-BCD5-B05F2036AA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64EF2-9027-9449-B266-2DFB093A8116}" type="datetimeFigureOut">
              <a:rPr lang="en-US" smtClean="0"/>
              <a:pPr/>
              <a:t>4/16/10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88336-7929-7D41-BCD5-B05F2036AA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64EF2-9027-9449-B266-2DFB093A8116}" type="datetimeFigureOut">
              <a:rPr lang="en-US" smtClean="0"/>
              <a:pPr/>
              <a:t>4/16/10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88336-7929-7D41-BCD5-B05F2036AA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64EF2-9027-9449-B266-2DFB093A8116}" type="datetimeFigureOut">
              <a:rPr lang="en-US" smtClean="0"/>
              <a:pPr/>
              <a:t>4/16/10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88336-7929-7D41-BCD5-B05F2036AA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864EF2-9027-9449-B266-2DFB093A8116}" type="datetimeFigureOut">
              <a:rPr lang="en-US" smtClean="0"/>
              <a:pPr/>
              <a:t>4/16/10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288336-7929-7D41-BCD5-B05F2036AAC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  <p:sldLayoutId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jpe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2.xml"/><Relationship Id="rId3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Bridging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Using strengths to engage students in skill development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057400"/>
            <a:ext cx="7772400" cy="1143000"/>
          </a:xfrm>
        </p:spPr>
        <p:txBody>
          <a:bodyPr/>
          <a:lstStyle/>
          <a:p>
            <a:pPr eaLnBrk="1" hangingPunct="1"/>
            <a:r>
              <a:rPr lang="en-US"/>
              <a:t>Bridging</a:t>
            </a:r>
          </a:p>
        </p:txBody>
      </p:sp>
      <p:pic>
        <p:nvPicPr>
          <p:cNvPr id="20483" name="Picture 3" descr="na00584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81000" y="0"/>
            <a:ext cx="9677400" cy="725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2514600" y="2971800"/>
            <a:ext cx="4038600" cy="433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>
                <a:solidFill>
                  <a:srgbClr val="FF0000"/>
                </a:solidFill>
                <a:latin typeface="Times New Roman" pitchFamily="-108" charset="0"/>
              </a:rPr>
              <a:t>Scaffolding Steps</a:t>
            </a:r>
          </a:p>
          <a:p>
            <a:pPr>
              <a:spcBef>
                <a:spcPct val="50000"/>
              </a:spcBef>
            </a:pPr>
            <a:r>
              <a:rPr lang="en-US" sz="2800">
                <a:solidFill>
                  <a:srgbClr val="FF0000"/>
                </a:solidFill>
                <a:latin typeface="Times New Roman" pitchFamily="-108" charset="0"/>
              </a:rPr>
              <a:t>1.__________________</a:t>
            </a:r>
          </a:p>
          <a:p>
            <a:pPr>
              <a:spcBef>
                <a:spcPct val="50000"/>
              </a:spcBef>
            </a:pPr>
            <a:r>
              <a:rPr lang="en-US" sz="2800">
                <a:solidFill>
                  <a:srgbClr val="FF0000"/>
                </a:solidFill>
                <a:latin typeface="Times New Roman" pitchFamily="-108" charset="0"/>
              </a:rPr>
              <a:t>2.__________________</a:t>
            </a:r>
          </a:p>
          <a:p>
            <a:pPr>
              <a:spcBef>
                <a:spcPct val="50000"/>
              </a:spcBef>
            </a:pPr>
            <a:r>
              <a:rPr lang="en-US" sz="2800">
                <a:solidFill>
                  <a:srgbClr val="FF0000"/>
                </a:solidFill>
                <a:latin typeface="Times New Roman" pitchFamily="-108" charset="0"/>
              </a:rPr>
              <a:t>3.__________________</a:t>
            </a:r>
          </a:p>
          <a:p>
            <a:pPr>
              <a:spcBef>
                <a:spcPct val="50000"/>
              </a:spcBef>
            </a:pPr>
            <a:r>
              <a:rPr lang="en-US" sz="2800">
                <a:solidFill>
                  <a:srgbClr val="FF0000"/>
                </a:solidFill>
                <a:latin typeface="Times New Roman" pitchFamily="-108" charset="0"/>
              </a:rPr>
              <a:t>4.__________________</a:t>
            </a:r>
          </a:p>
          <a:p>
            <a:pPr>
              <a:spcBef>
                <a:spcPct val="50000"/>
              </a:spcBef>
            </a:pPr>
            <a:r>
              <a:rPr lang="en-US" sz="2800">
                <a:solidFill>
                  <a:srgbClr val="FF0000"/>
                </a:solidFill>
                <a:latin typeface="Times New Roman" pitchFamily="-108" charset="0"/>
              </a:rPr>
              <a:t>5.__________________</a:t>
            </a:r>
          </a:p>
          <a:p>
            <a:pPr>
              <a:spcBef>
                <a:spcPct val="50000"/>
              </a:spcBef>
            </a:pPr>
            <a:endParaRPr lang="en-US">
              <a:solidFill>
                <a:srgbClr val="FF0000"/>
              </a:solidFill>
              <a:latin typeface="Times New Roman" pitchFamily="-108" charset="0"/>
            </a:endParaRPr>
          </a:p>
        </p:txBody>
      </p: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3352800" y="304800"/>
            <a:ext cx="4419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5400">
                <a:solidFill>
                  <a:srgbClr val="FF0000"/>
                </a:solidFill>
                <a:latin typeface="Times New Roman" pitchFamily="-108" charset="0"/>
              </a:rPr>
              <a:t>Bridging</a:t>
            </a:r>
          </a:p>
        </p:txBody>
      </p:sp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228600" y="4419600"/>
            <a:ext cx="1905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solidFill>
                  <a:srgbClr val="008000"/>
                </a:solidFill>
                <a:latin typeface="Times New Roman" pitchFamily="-108" charset="0"/>
              </a:rPr>
              <a:t>Initiating Activity</a:t>
            </a:r>
          </a:p>
        </p:txBody>
      </p:sp>
      <p:sp>
        <p:nvSpPr>
          <p:cNvPr id="20487" name="Text Box 7"/>
          <p:cNvSpPr txBox="1">
            <a:spLocks noChangeArrowheads="1"/>
          </p:cNvSpPr>
          <p:nvPr/>
        </p:nvSpPr>
        <p:spPr bwMode="auto">
          <a:xfrm>
            <a:off x="7239000" y="4419600"/>
            <a:ext cx="22098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solidFill>
                  <a:srgbClr val="008000"/>
                </a:solidFill>
                <a:latin typeface="Times New Roman" pitchFamily="-108" charset="0"/>
              </a:rPr>
              <a:t>Target Performance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Bridging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/>
              <a:t>Using students strengths to bridge to literacy and numeracy skills</a:t>
            </a:r>
          </a:p>
          <a:p>
            <a:pPr eaLnBrk="1" hangingPunct="1"/>
            <a:r>
              <a:rPr lang="en-US"/>
              <a:t>Employing instructional strategies that tap different intelligences</a:t>
            </a:r>
          </a:p>
          <a:p>
            <a:pPr eaLnBrk="1" hangingPunct="1">
              <a:buFont typeface="Wingdings" pitchFamily="-108" charset="2"/>
              <a:buNone/>
            </a:pPr>
            <a:r>
              <a:rPr lang="en-US"/>
              <a:t>       </a:t>
            </a:r>
            <a:r>
              <a:rPr lang="en-US" sz="2800"/>
              <a:t>Personal intelligences – Moral dilemmas</a:t>
            </a:r>
            <a:r>
              <a:rPr lang="en-US"/>
              <a:t> </a:t>
            </a:r>
          </a:p>
          <a:p>
            <a:pPr eaLnBrk="1" hangingPunct="1">
              <a:buFont typeface="Wingdings" pitchFamily="-108" charset="2"/>
              <a:buNone/>
            </a:pPr>
            <a:r>
              <a:rPr lang="en-US"/>
              <a:t>       </a:t>
            </a:r>
            <a:r>
              <a:rPr lang="en-US" sz="2800"/>
              <a:t>Drama  -- Emotional carpool and  </a:t>
            </a:r>
          </a:p>
          <a:p>
            <a:pPr eaLnBrk="1" hangingPunct="1">
              <a:buFont typeface="Wingdings" pitchFamily="-108" charset="2"/>
              <a:buNone/>
            </a:pPr>
            <a:r>
              <a:rPr lang="en-US" sz="2800"/>
              <a:t>                       character interviews  </a:t>
            </a:r>
          </a:p>
          <a:p>
            <a:pPr eaLnBrk="1" hangingPunct="1">
              <a:buFont typeface="Wingdings" pitchFamily="-108" charset="2"/>
              <a:buNone/>
            </a:pPr>
            <a:endParaRPr 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/>
              <a:t>Steps to conducting a moral dilemma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en-US" sz="2000"/>
              <a:t>Present dilemma</a:t>
            </a:r>
          </a:p>
          <a:p>
            <a:pPr eaLnBrk="1" hangingPunct="1"/>
            <a:r>
              <a:rPr lang="en-US" sz="2000"/>
              <a:t>Brainstorm solutions</a:t>
            </a:r>
          </a:p>
          <a:p>
            <a:pPr eaLnBrk="1" hangingPunct="1"/>
            <a:r>
              <a:rPr lang="en-US" sz="2000"/>
              <a:t>Group by solution</a:t>
            </a:r>
          </a:p>
          <a:p>
            <a:pPr eaLnBrk="1" hangingPunct="1"/>
            <a:r>
              <a:rPr lang="en-US" sz="2000"/>
              <a:t>Group consensus on three compelling reasons for choice</a:t>
            </a:r>
          </a:p>
          <a:p>
            <a:pPr eaLnBrk="1" hangingPunct="1"/>
            <a:r>
              <a:rPr lang="en-US" sz="2000"/>
              <a:t>Present</a:t>
            </a:r>
          </a:p>
          <a:p>
            <a:pPr eaLnBrk="1" hangingPunct="1"/>
            <a:r>
              <a:rPr lang="en-US" sz="2000"/>
              <a:t>Entertain friendly challenges</a:t>
            </a:r>
          </a:p>
          <a:p>
            <a:pPr eaLnBrk="1" hangingPunct="1"/>
            <a:r>
              <a:rPr lang="en-US" sz="2000"/>
              <a:t>Provide opportunities to change opinion</a:t>
            </a:r>
          </a:p>
          <a:p>
            <a:pPr eaLnBrk="1" hangingPunct="1"/>
            <a:r>
              <a:rPr lang="en-US" sz="2000"/>
              <a:t>Design closing activity</a:t>
            </a:r>
          </a:p>
        </p:txBody>
      </p:sp>
      <p:pic>
        <p:nvPicPr>
          <p:cNvPr id="22532" name="Picture 6" descr="vertical_limit_1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145088" y="2100263"/>
            <a:ext cx="3810000" cy="39497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Using drama</a:t>
            </a:r>
          </a:p>
        </p:txBody>
      </p:sp>
      <p:sp>
        <p:nvSpPr>
          <p:cNvPr id="23556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en-US" sz="2800"/>
              <a:t>Warm-ups: sound ball, gift giving</a:t>
            </a:r>
          </a:p>
          <a:p>
            <a:pPr eaLnBrk="1" hangingPunct="1"/>
            <a:endParaRPr lang="en-US" sz="2800"/>
          </a:p>
          <a:p>
            <a:pPr eaLnBrk="1" hangingPunct="1"/>
            <a:r>
              <a:rPr lang="en-US" sz="2800"/>
              <a:t>Improvisations</a:t>
            </a:r>
          </a:p>
          <a:p>
            <a:pPr eaLnBrk="1" hangingPunct="1">
              <a:buFont typeface="Wingdings" pitchFamily="-108" charset="2"/>
              <a:buNone/>
            </a:pPr>
            <a:r>
              <a:rPr lang="en-US" sz="2800"/>
              <a:t>    emotional carpool</a:t>
            </a:r>
          </a:p>
          <a:p>
            <a:pPr eaLnBrk="1" hangingPunct="1">
              <a:buFont typeface="Wingdings" pitchFamily="-108" charset="2"/>
              <a:buNone/>
            </a:pPr>
            <a:r>
              <a:rPr lang="en-US" sz="2800"/>
              <a:t>	 character interviews</a:t>
            </a:r>
          </a:p>
          <a:p>
            <a:pPr eaLnBrk="1" hangingPunct="1">
              <a:buFont typeface="Wingdings" pitchFamily="-108" charset="2"/>
              <a:buNone/>
            </a:pPr>
            <a:endParaRPr lang="en-US" sz="2800"/>
          </a:p>
          <a:p>
            <a:pPr eaLnBrk="1" hangingPunct="1"/>
            <a:r>
              <a:rPr lang="en-US" sz="2800"/>
              <a:t>Link to skill</a:t>
            </a:r>
          </a:p>
        </p:txBody>
      </p:sp>
      <p:graphicFrame>
        <p:nvGraphicFramePr>
          <p:cNvPr id="23554" name="Object 2"/>
          <p:cNvGraphicFramePr>
            <a:graphicFrameLocks noChangeAspect="1"/>
          </p:cNvGraphicFramePr>
          <p:nvPr>
            <p:ph type="clipArt" sz="half" idx="2"/>
          </p:nvPr>
        </p:nvGraphicFramePr>
        <p:xfrm>
          <a:off x="5486400" y="1905000"/>
          <a:ext cx="3200400" cy="2400300"/>
        </p:xfrm>
        <a:graphic>
          <a:graphicData uri="http://schemas.openxmlformats.org/presentationml/2006/ole">
            <p:oleObj spid="_x0000_s18434" name="Slide" r:id="rId3" imgW="7315200" imgH="5486400" progId="">
              <p:embed/>
            </p:oleObj>
          </a:graphicData>
        </a:graphic>
      </p:graphicFrame>
      <p:pic>
        <p:nvPicPr>
          <p:cNvPr id="23557" name="Picture 6" descr="MVC-009S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62600" y="4457700"/>
            <a:ext cx="3124200" cy="234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5400"/>
              <a:t>Or interviewed a real character?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buFont typeface="Wingdings" pitchFamily="-108" charset="2"/>
              <a:buNone/>
            </a:pPr>
            <a:endParaRPr lang="en-US"/>
          </a:p>
        </p:txBody>
      </p:sp>
      <p:pic>
        <p:nvPicPr>
          <p:cNvPr id="25604" name="Picture 4" descr="MVC-009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9000" y="2571750"/>
            <a:ext cx="57150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400"/>
              <a:t>Scaffolding: What would we want to know about a character?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66738" y="1752600"/>
            <a:ext cx="3922712" cy="4267200"/>
          </a:xfrm>
        </p:spPr>
        <p:txBody>
          <a:bodyPr/>
          <a:lstStyle/>
          <a:p>
            <a:pPr eaLnBrk="1" hangingPunct="1"/>
            <a:r>
              <a:rPr lang="en-US" sz="2600"/>
              <a:t>Hobbies</a:t>
            </a:r>
          </a:p>
          <a:p>
            <a:pPr eaLnBrk="1" hangingPunct="1"/>
            <a:r>
              <a:rPr lang="en-US" sz="2600"/>
              <a:t>Job</a:t>
            </a:r>
          </a:p>
          <a:p>
            <a:pPr eaLnBrk="1" hangingPunct="1"/>
            <a:r>
              <a:rPr lang="en-US" sz="2600"/>
              <a:t>Education</a:t>
            </a:r>
          </a:p>
          <a:p>
            <a:pPr eaLnBrk="1" hangingPunct="1"/>
            <a:r>
              <a:rPr lang="en-US" sz="2600"/>
              <a:t>Dreams</a:t>
            </a:r>
          </a:p>
          <a:p>
            <a:pPr eaLnBrk="1" hangingPunct="1"/>
            <a:r>
              <a:rPr lang="en-US" sz="2600"/>
              <a:t>Family</a:t>
            </a:r>
          </a:p>
          <a:p>
            <a:pPr eaLnBrk="1" hangingPunct="1"/>
            <a:r>
              <a:rPr lang="en-US" sz="2600"/>
              <a:t>Where he lives</a:t>
            </a:r>
          </a:p>
          <a:p>
            <a:pPr eaLnBrk="1" hangingPunct="1"/>
            <a:r>
              <a:rPr lang="en-US" sz="2600"/>
              <a:t>What she does in her spare time</a:t>
            </a:r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5025" y="1752600"/>
            <a:ext cx="3922713" cy="4267200"/>
          </a:xfrm>
        </p:spPr>
        <p:txBody>
          <a:bodyPr/>
          <a:lstStyle/>
          <a:p>
            <a:pPr eaLnBrk="1" hangingPunct="1"/>
            <a:r>
              <a:rPr lang="en-US" sz="2600"/>
              <a:t>What annoys him</a:t>
            </a:r>
          </a:p>
          <a:p>
            <a:pPr eaLnBrk="1" hangingPunct="1"/>
            <a:r>
              <a:rPr lang="en-US" sz="2600"/>
              <a:t>Pet peeve</a:t>
            </a:r>
          </a:p>
          <a:p>
            <a:pPr eaLnBrk="1" hangingPunct="1"/>
            <a:r>
              <a:rPr lang="en-US" sz="2600"/>
              <a:t>How much money she makes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400"/>
              <a:t>Scaffolding continued: Some interesting characters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/>
              <a:t>Don the lazy dragon slayer</a:t>
            </a:r>
          </a:p>
          <a:p>
            <a:pPr eaLnBrk="1" hangingPunct="1"/>
            <a:r>
              <a:rPr lang="en-US"/>
              <a:t>Lucy the bossy dancer</a:t>
            </a:r>
          </a:p>
          <a:p>
            <a:pPr eaLnBrk="1" hangingPunct="1"/>
            <a:r>
              <a:rPr lang="en-US"/>
              <a:t>Jose the mixed-up gardener</a:t>
            </a:r>
          </a:p>
          <a:p>
            <a:pPr eaLnBrk="1" hangingPunct="1"/>
            <a:r>
              <a:rPr lang="en-US"/>
              <a:t>Francesca the dangerous dentist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189</Words>
  <Application>Microsoft Macintosh PowerPoint</Application>
  <PresentationFormat>On-screen Show (4:3)</PresentationFormat>
  <Paragraphs>52</Paragraphs>
  <Slides>8</Slides>
  <Notes>0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Office Theme</vt:lpstr>
      <vt:lpstr>Slide</vt:lpstr>
      <vt:lpstr>Bridging</vt:lpstr>
      <vt:lpstr>Bridging</vt:lpstr>
      <vt:lpstr>Bridging</vt:lpstr>
      <vt:lpstr>Steps to conducting a moral dilemma</vt:lpstr>
      <vt:lpstr>Using drama</vt:lpstr>
      <vt:lpstr>Or interviewed a real character?</vt:lpstr>
      <vt:lpstr>Scaffolding: What would we want to know about a character?</vt:lpstr>
      <vt:lpstr>Scaffolding continued: Some interesting characters</vt:lpstr>
    </vt:vector>
  </TitlesOfParts>
  <Company>Bridges Academy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Bridging</dc:title>
  <dc:creator>Susan Baum</dc:creator>
  <cp:lastModifiedBy>Susan Baum</cp:lastModifiedBy>
  <cp:revision>4</cp:revision>
  <dcterms:created xsi:type="dcterms:W3CDTF">2010-04-16T11:41:05Z</dcterms:created>
  <dcterms:modified xsi:type="dcterms:W3CDTF">2010-04-16T11:41:20Z</dcterms:modified>
</cp:coreProperties>
</file>