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123" d="100"/>
          <a:sy n="123" d="100"/>
        </p:scale>
        <p:origin x="-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91215-AB67-354B-8A05-90128B5FF0E1}" type="datetimeFigureOut">
              <a:rPr lang="en-US" smtClean="0"/>
              <a:t>1/13/10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D2428-1CD4-9F4B-A1D3-A3CF480C60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76E6B8-1155-8647-AB16-CCE7F835FE98}" type="slidenum">
              <a:rPr lang="en-US">
                <a:latin typeface="Arial" pitchFamily="-110" charset="0"/>
                <a:ea typeface="Arial" pitchFamily="-110" charset="0"/>
                <a:cs typeface="Arial" pitchFamily="-110" charset="0"/>
              </a:rPr>
              <a:pPr/>
              <a:t>2</a:t>
            </a:fld>
            <a:endParaRPr lang="en-US">
              <a:latin typeface="Arial" pitchFamily="-110" charset="0"/>
              <a:ea typeface="Arial" pitchFamily="-110" charset="0"/>
              <a:cs typeface="Arial" pitchFamily="-110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10" charset="0"/>
              <a:ea typeface="Arial" pitchFamily="-110" charset="0"/>
              <a:cs typeface="Arial" pitchFamily="-110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D176C-39D1-1C49-B779-A940F704ADF2}" type="datetimeFigureOut">
              <a:rPr lang="en-US" smtClean="0"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D93A1-84B9-0D44-B594-42FDEC48BA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Times New Roman" pitchFamily="-110" charset="0"/>
              </a:rPr>
              <a:t> </a:t>
            </a:r>
          </a:p>
        </p:txBody>
      </p:sp>
      <p:pic>
        <p:nvPicPr>
          <p:cNvPr id="98307" name="Picture 3" descr="kohoute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4400" y="-1447800"/>
            <a:ext cx="10058400" cy="83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4" descr="su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6002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3200400" y="2743200"/>
            <a:ext cx="3159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b="1"/>
              <a:t>    Student</a:t>
            </a:r>
          </a:p>
        </p:txBody>
      </p:sp>
      <p:sp>
        <p:nvSpPr>
          <p:cNvPr id="98310" name="Oval 6"/>
          <p:cNvSpPr>
            <a:spLocks noChangeArrowheads="1"/>
          </p:cNvSpPr>
          <p:nvPr/>
        </p:nvSpPr>
        <p:spPr bwMode="auto">
          <a:xfrm>
            <a:off x="1371600" y="228600"/>
            <a:ext cx="6248400" cy="6248400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11" name="Oval 7"/>
          <p:cNvSpPr>
            <a:spLocks noChangeArrowheads="1"/>
          </p:cNvSpPr>
          <p:nvPr/>
        </p:nvSpPr>
        <p:spPr bwMode="auto">
          <a:xfrm>
            <a:off x="838200" y="3962400"/>
            <a:ext cx="1905000" cy="1905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838200" y="4343400"/>
            <a:ext cx="1828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CV: </a:t>
            </a:r>
            <a:r>
              <a:rPr lang="en-US" sz="1800" b="1"/>
              <a:t>Evolving</a:t>
            </a:r>
            <a:r>
              <a:rPr lang="en-US" sz="2000" b="1"/>
              <a:t> </a:t>
            </a:r>
            <a:r>
              <a:rPr lang="en-US" sz="2000" b="1">
                <a:latin typeface="Times New Roman" pitchFamily="-110" charset="0"/>
              </a:rPr>
              <a:t>social and emotional profile</a:t>
            </a:r>
          </a:p>
        </p:txBody>
      </p:sp>
      <p:sp>
        <p:nvSpPr>
          <p:cNvPr id="98313" name="Oval 9"/>
          <p:cNvSpPr>
            <a:spLocks noChangeArrowheads="1"/>
          </p:cNvSpPr>
          <p:nvPr/>
        </p:nvSpPr>
        <p:spPr bwMode="auto">
          <a:xfrm>
            <a:off x="6400800" y="2895600"/>
            <a:ext cx="1828800" cy="18288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6629400" y="2895600"/>
            <a:ext cx="1524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Times New Roman" pitchFamily="-110" charset="0"/>
              </a:rPr>
              <a:t>CV:  Learning Differences</a:t>
            </a:r>
          </a:p>
        </p:txBody>
      </p:sp>
      <p:sp>
        <p:nvSpPr>
          <p:cNvPr id="98315" name="Oval 11"/>
          <p:cNvSpPr>
            <a:spLocks noChangeArrowheads="1"/>
          </p:cNvSpPr>
          <p:nvPr/>
        </p:nvSpPr>
        <p:spPr bwMode="auto">
          <a:xfrm>
            <a:off x="1600200" y="609600"/>
            <a:ext cx="1828800" cy="1981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  <a:p>
            <a:endParaRPr lang="en-US" sz="1800"/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1828800" y="1066800"/>
            <a:ext cx="1524000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/>
              <a:t>CV: </a:t>
            </a:r>
            <a:r>
              <a:rPr lang="en-US" sz="2000" b="1">
                <a:latin typeface="Times New Roman" pitchFamily="-110" charset="0"/>
              </a:rPr>
              <a:t>Family     context</a:t>
            </a:r>
          </a:p>
        </p:txBody>
      </p:sp>
      <p:sp>
        <p:nvSpPr>
          <p:cNvPr id="98317" name="Oval 15"/>
          <p:cNvSpPr>
            <a:spLocks noChangeArrowheads="1"/>
          </p:cNvSpPr>
          <p:nvPr/>
        </p:nvSpPr>
        <p:spPr bwMode="auto">
          <a:xfrm>
            <a:off x="3733800" y="4953000"/>
            <a:ext cx="1905000" cy="1905000"/>
          </a:xfrm>
          <a:prstGeom prst="ellipse">
            <a:avLst/>
          </a:prstGeom>
          <a:solidFill>
            <a:srgbClr val="7F807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endParaRPr lang="en-US" sz="1800"/>
          </a:p>
          <a:p>
            <a:pPr algn="ctr"/>
            <a:r>
              <a:rPr lang="en-US" sz="1800"/>
              <a:t> </a:t>
            </a:r>
          </a:p>
        </p:txBody>
      </p:sp>
      <p:sp>
        <p:nvSpPr>
          <p:cNvPr id="98318" name="Text Box 16"/>
          <p:cNvSpPr txBox="1">
            <a:spLocks noChangeArrowheads="1"/>
          </p:cNvSpPr>
          <p:nvPr/>
        </p:nvSpPr>
        <p:spPr bwMode="auto">
          <a:xfrm>
            <a:off x="3657600" y="5486400"/>
            <a:ext cx="2133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Times New Roman" pitchFamily="-110" charset="0"/>
              </a:rPr>
              <a:t>CV: Learning                   disabilities   </a:t>
            </a:r>
          </a:p>
          <a:p>
            <a:pPr>
              <a:lnSpc>
                <a:spcPts val="2400"/>
              </a:lnSpc>
              <a:spcBef>
                <a:spcPct val="50000"/>
              </a:spcBef>
            </a:pPr>
            <a:r>
              <a:rPr lang="en-US" sz="2000" b="1">
                <a:latin typeface="Times New Roman" pitchFamily="-110" charset="0"/>
              </a:rPr>
              <a:t>    </a:t>
            </a:r>
          </a:p>
        </p:txBody>
      </p:sp>
      <p:sp>
        <p:nvSpPr>
          <p:cNvPr id="98319" name="AutoShape 17"/>
          <p:cNvSpPr>
            <a:spLocks noChangeArrowheads="1"/>
          </p:cNvSpPr>
          <p:nvPr/>
        </p:nvSpPr>
        <p:spPr bwMode="auto">
          <a:xfrm rot="1852494">
            <a:off x="2514600" y="5791200"/>
            <a:ext cx="914400" cy="4572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20" name="AutoShape 18"/>
          <p:cNvSpPr>
            <a:spLocks noChangeArrowheads="1"/>
          </p:cNvSpPr>
          <p:nvPr/>
        </p:nvSpPr>
        <p:spPr bwMode="auto">
          <a:xfrm rot="-1874441">
            <a:off x="5943600" y="5715000"/>
            <a:ext cx="914400" cy="4572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21" name="AutoShape 19"/>
          <p:cNvSpPr>
            <a:spLocks noChangeArrowheads="1"/>
          </p:cNvSpPr>
          <p:nvPr/>
        </p:nvSpPr>
        <p:spPr bwMode="auto">
          <a:xfrm rot="5811961">
            <a:off x="990600" y="2743200"/>
            <a:ext cx="914400" cy="4572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22" name="AutoShape 20"/>
          <p:cNvSpPr>
            <a:spLocks noChangeArrowheads="1"/>
          </p:cNvSpPr>
          <p:nvPr/>
        </p:nvSpPr>
        <p:spPr bwMode="auto">
          <a:xfrm rot="53102">
            <a:off x="4038600" y="228600"/>
            <a:ext cx="914400" cy="4572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23" name="AutoShape 21"/>
          <p:cNvSpPr>
            <a:spLocks noChangeArrowheads="1"/>
          </p:cNvSpPr>
          <p:nvPr/>
        </p:nvSpPr>
        <p:spPr bwMode="auto">
          <a:xfrm rot="4616711">
            <a:off x="6878638" y="2020888"/>
            <a:ext cx="914400" cy="457200"/>
          </a:xfrm>
          <a:prstGeom prst="leftRightArrow">
            <a:avLst>
              <a:gd name="adj1" fmla="val 51861"/>
              <a:gd name="adj2" fmla="val 40000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8324" name="Line 22"/>
          <p:cNvSpPr>
            <a:spLocks noChangeShapeType="1"/>
          </p:cNvSpPr>
          <p:nvPr/>
        </p:nvSpPr>
        <p:spPr bwMode="auto">
          <a:xfrm flipH="1">
            <a:off x="2590800" y="3657600"/>
            <a:ext cx="990600" cy="685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25" name="Line 23"/>
          <p:cNvSpPr>
            <a:spLocks noChangeShapeType="1"/>
          </p:cNvSpPr>
          <p:nvPr/>
        </p:nvSpPr>
        <p:spPr bwMode="auto">
          <a:xfrm>
            <a:off x="4572000" y="4114800"/>
            <a:ext cx="76200" cy="9906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26" name="Line 24"/>
          <p:cNvSpPr>
            <a:spLocks noChangeShapeType="1"/>
          </p:cNvSpPr>
          <p:nvPr/>
        </p:nvSpPr>
        <p:spPr bwMode="auto">
          <a:xfrm flipH="1" flipV="1">
            <a:off x="3200400" y="2057400"/>
            <a:ext cx="762000" cy="685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27" name="Line 26"/>
          <p:cNvSpPr>
            <a:spLocks noChangeShapeType="1"/>
          </p:cNvSpPr>
          <p:nvPr/>
        </p:nvSpPr>
        <p:spPr bwMode="auto">
          <a:xfrm flipH="1" flipV="1">
            <a:off x="5715000" y="3657600"/>
            <a:ext cx="990600" cy="381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28" name="Line 25"/>
          <p:cNvSpPr>
            <a:spLocks noChangeShapeType="1"/>
          </p:cNvSpPr>
          <p:nvPr/>
        </p:nvSpPr>
        <p:spPr bwMode="auto">
          <a:xfrm flipH="1">
            <a:off x="5257800" y="1676400"/>
            <a:ext cx="609600" cy="457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0" y="4648200"/>
            <a:ext cx="685800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chemeClr val="tx1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45" name="Oval 44"/>
          <p:cNvSpPr/>
          <p:nvPr/>
        </p:nvSpPr>
        <p:spPr>
          <a:xfrm>
            <a:off x="457200" y="5715000"/>
            <a:ext cx="609600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46" name="Oval 45"/>
          <p:cNvSpPr/>
          <p:nvPr/>
        </p:nvSpPr>
        <p:spPr>
          <a:xfrm>
            <a:off x="762000" y="1524000"/>
            <a:ext cx="609600" cy="6096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47" name="Oval 46"/>
          <p:cNvSpPr/>
          <p:nvPr/>
        </p:nvSpPr>
        <p:spPr>
          <a:xfrm>
            <a:off x="1752600" y="0"/>
            <a:ext cx="609600" cy="6096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48" name="Oval 47"/>
          <p:cNvSpPr/>
          <p:nvPr/>
        </p:nvSpPr>
        <p:spPr>
          <a:xfrm>
            <a:off x="6324600" y="1981200"/>
            <a:ext cx="609600" cy="685800"/>
          </a:xfrm>
          <a:prstGeom prst="ellipse">
            <a:avLst/>
          </a:prstGeom>
          <a:solidFill>
            <a:srgbClr val="CA1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7543800" y="990600"/>
            <a:ext cx="685800" cy="609600"/>
          </a:xfrm>
          <a:prstGeom prst="ellipse">
            <a:avLst/>
          </a:prstGeom>
          <a:solidFill>
            <a:srgbClr val="CA1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50" name="Oval 49"/>
          <p:cNvSpPr/>
          <p:nvPr/>
        </p:nvSpPr>
        <p:spPr>
          <a:xfrm rot="11199794" flipV="1">
            <a:off x="8110353" y="4379349"/>
            <a:ext cx="655121" cy="609600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51" name="Oval 50"/>
          <p:cNvSpPr/>
          <p:nvPr/>
        </p:nvSpPr>
        <p:spPr>
          <a:xfrm>
            <a:off x="6934200" y="4953000"/>
            <a:ext cx="609600" cy="609600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 dirty="0" err="1">
                <a:ln>
                  <a:solidFill>
                    <a:srgbClr val="BBE0E3"/>
                  </a:solidFill>
                </a:ln>
                <a:solidFill>
                  <a:srgbClr val="000000"/>
                </a:solidFill>
              </a:rPr>
              <a:t>cr</a:t>
            </a:r>
            <a:endParaRPr lang="en-US" sz="1800" b="1" dirty="0">
              <a:ln>
                <a:solidFill>
                  <a:srgbClr val="BBE0E3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3200400" y="6324600"/>
            <a:ext cx="533400" cy="533400"/>
          </a:xfrm>
          <a:prstGeom prst="ellipse">
            <a:avLst/>
          </a:prstGeom>
          <a:solidFill>
            <a:srgbClr val="7F807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  <a:normAutofit/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53" name="Oval 52"/>
          <p:cNvSpPr/>
          <p:nvPr/>
        </p:nvSpPr>
        <p:spPr>
          <a:xfrm>
            <a:off x="1371600" y="6248400"/>
            <a:ext cx="609600" cy="609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55" name="Oval 54"/>
          <p:cNvSpPr/>
          <p:nvPr/>
        </p:nvSpPr>
        <p:spPr>
          <a:xfrm>
            <a:off x="838200" y="381000"/>
            <a:ext cx="609600" cy="6858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56" name="Oval 55"/>
          <p:cNvSpPr/>
          <p:nvPr/>
        </p:nvSpPr>
        <p:spPr>
          <a:xfrm>
            <a:off x="5410200" y="0"/>
            <a:ext cx="1752600" cy="1828800"/>
          </a:xfrm>
          <a:prstGeom prst="ellipse">
            <a:avLst/>
          </a:prstGeom>
          <a:solidFill>
            <a:srgbClr val="CA1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FFFFFF"/>
                </a:solidFill>
                <a:ea typeface="Arial" pitchFamily="-110" charset="0"/>
                <a:cs typeface="Arial" pitchFamily="-110" charset="0"/>
              </a:rPr>
              <a:t>CV: Gifts, talents, and interests</a:t>
            </a:r>
          </a:p>
        </p:txBody>
      </p:sp>
      <p:sp>
        <p:nvSpPr>
          <p:cNvPr id="57" name="Oval 56"/>
          <p:cNvSpPr/>
          <p:nvPr/>
        </p:nvSpPr>
        <p:spPr>
          <a:xfrm>
            <a:off x="7315200" y="0"/>
            <a:ext cx="685800" cy="533400"/>
          </a:xfrm>
          <a:prstGeom prst="ellipse">
            <a:avLst/>
          </a:prstGeom>
          <a:solidFill>
            <a:srgbClr val="CA1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60" name="Oval 59"/>
          <p:cNvSpPr/>
          <p:nvPr/>
        </p:nvSpPr>
        <p:spPr>
          <a:xfrm>
            <a:off x="6629400" y="6248400"/>
            <a:ext cx="609600" cy="609600"/>
          </a:xfrm>
          <a:prstGeom prst="ellipse">
            <a:avLst/>
          </a:prstGeom>
          <a:solidFill>
            <a:srgbClr val="7F807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61" name="Oval 60"/>
          <p:cNvSpPr/>
          <p:nvPr/>
        </p:nvSpPr>
        <p:spPr>
          <a:xfrm>
            <a:off x="5638800" y="6248400"/>
            <a:ext cx="609600" cy="609600"/>
          </a:xfrm>
          <a:prstGeom prst="ellipse">
            <a:avLst/>
          </a:prstGeom>
          <a:solidFill>
            <a:srgbClr val="7F807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62" name="Oval 61"/>
          <p:cNvSpPr/>
          <p:nvPr/>
        </p:nvSpPr>
        <p:spPr>
          <a:xfrm>
            <a:off x="8305800" y="2895600"/>
            <a:ext cx="609600" cy="685800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solidFill>
                  <a:srgbClr val="000000"/>
                </a:solidFill>
                <a:ea typeface="Arial" pitchFamily="-110" charset="0"/>
                <a:cs typeface="Arial" pitchFamily="-110" charset="0"/>
              </a:rPr>
              <a:t>cr</a:t>
            </a:r>
          </a:p>
        </p:txBody>
      </p:sp>
      <p:sp>
        <p:nvSpPr>
          <p:cNvPr id="98375" name="TextBox 40"/>
          <p:cNvSpPr txBox="1">
            <a:spLocks noChangeArrowheads="1"/>
          </p:cNvSpPr>
          <p:nvPr/>
        </p:nvSpPr>
        <p:spPr bwMode="auto">
          <a:xfrm>
            <a:off x="6477000" y="22098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/>
              <a:t>cr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03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549275"/>
            <a:ext cx="8153400" cy="6308725"/>
          </a:xfrm>
        </p:spPr>
      </p:pic>
      <p:sp>
        <p:nvSpPr>
          <p:cNvPr id="100356" name="TextBox 4"/>
          <p:cNvSpPr txBox="1">
            <a:spLocks noChangeArrowheads="1"/>
          </p:cNvSpPr>
          <p:nvPr/>
        </p:nvSpPr>
        <p:spPr bwMode="auto">
          <a:xfrm>
            <a:off x="1600200" y="15240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Enriched curriculum units</a:t>
            </a:r>
          </a:p>
        </p:txBody>
      </p:sp>
      <p:sp>
        <p:nvSpPr>
          <p:cNvPr id="100357" name="TextBox 6"/>
          <p:cNvSpPr txBox="1">
            <a:spLocks noChangeArrowheads="1"/>
          </p:cNvSpPr>
          <p:nvPr/>
        </p:nvSpPr>
        <p:spPr bwMode="auto">
          <a:xfrm>
            <a:off x="5943600" y="1143000"/>
            <a:ext cx="2133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Talent Development opportunities (TDO):  Master Writers, Science Research, History Research, Art</a:t>
            </a:r>
          </a:p>
        </p:txBody>
      </p:sp>
      <p:sp>
        <p:nvSpPr>
          <p:cNvPr id="100358" name="TextBox 7"/>
          <p:cNvSpPr txBox="1">
            <a:spLocks noChangeArrowheads="1"/>
          </p:cNvSpPr>
          <p:nvPr/>
        </p:nvSpPr>
        <p:spPr bwMode="auto">
          <a:xfrm>
            <a:off x="1295400" y="33528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Talent alignment through choice</a:t>
            </a:r>
          </a:p>
        </p:txBody>
      </p:sp>
      <p:sp>
        <p:nvSpPr>
          <p:cNvPr id="100359" name="TextBox 9"/>
          <p:cNvSpPr txBox="1">
            <a:spLocks noChangeArrowheads="1"/>
          </p:cNvSpPr>
          <p:nvPr/>
        </p:nvSpPr>
        <p:spPr bwMode="auto">
          <a:xfrm>
            <a:off x="6400800" y="3200400"/>
            <a:ext cx="1828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Outside TDOs:  Mock Trial, summer and evening courses, special classes</a:t>
            </a:r>
          </a:p>
        </p:txBody>
      </p:sp>
      <p:sp>
        <p:nvSpPr>
          <p:cNvPr id="100360" name="TextBox 10"/>
          <p:cNvSpPr txBox="1">
            <a:spLocks noChangeArrowheads="1"/>
          </p:cNvSpPr>
          <p:nvPr/>
        </p:nvSpPr>
        <p:spPr bwMode="auto">
          <a:xfrm>
            <a:off x="1600200" y="51816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Grade/course acceleration</a:t>
            </a:r>
          </a:p>
        </p:txBody>
      </p:sp>
      <p:sp>
        <p:nvSpPr>
          <p:cNvPr id="100361" name="TextBox 11"/>
          <p:cNvSpPr txBox="1">
            <a:spLocks noChangeArrowheads="1"/>
          </p:cNvSpPr>
          <p:nvPr/>
        </p:nvSpPr>
        <p:spPr bwMode="auto">
          <a:xfrm>
            <a:off x="5943600" y="5105400"/>
            <a:ext cx="1828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Student-initiated Type III projects:  independent projects with real-world audience and impact</a:t>
            </a:r>
          </a:p>
        </p:txBody>
      </p:sp>
      <p:sp>
        <p:nvSpPr>
          <p:cNvPr id="100362" name="TextBox 12"/>
          <p:cNvSpPr txBox="1">
            <a:spLocks noChangeArrowheads="1"/>
          </p:cNvSpPr>
          <p:nvPr/>
        </p:nvSpPr>
        <p:spPr bwMode="auto">
          <a:xfrm>
            <a:off x="3657600" y="320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GIFTS, TALENTS and INTERESTS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776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549275"/>
            <a:ext cx="8153400" cy="6308725"/>
          </a:xfrm>
        </p:spPr>
      </p:pic>
      <p:sp>
        <p:nvSpPr>
          <p:cNvPr id="117764" name="TextBox 4"/>
          <p:cNvSpPr txBox="1">
            <a:spLocks noChangeArrowheads="1"/>
          </p:cNvSpPr>
          <p:nvPr/>
        </p:nvSpPr>
        <p:spPr bwMode="auto">
          <a:xfrm>
            <a:off x="1600200" y="15240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Instructional strategies</a:t>
            </a:r>
          </a:p>
        </p:txBody>
      </p:sp>
      <p:sp>
        <p:nvSpPr>
          <p:cNvPr id="117765" name="TextBox 6"/>
          <p:cNvSpPr txBox="1">
            <a:spLocks noChangeArrowheads="1"/>
          </p:cNvSpPr>
          <p:nvPr/>
        </p:nvSpPr>
        <p:spPr bwMode="auto">
          <a:xfrm>
            <a:off x="6019800" y="1447800"/>
            <a:ext cx="175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Small class size</a:t>
            </a:r>
          </a:p>
        </p:txBody>
      </p:sp>
      <p:sp>
        <p:nvSpPr>
          <p:cNvPr id="117766" name="TextBox 7"/>
          <p:cNvSpPr txBox="1">
            <a:spLocks noChangeArrowheads="1"/>
          </p:cNvSpPr>
          <p:nvPr/>
        </p:nvSpPr>
        <p:spPr bwMode="auto">
          <a:xfrm>
            <a:off x="1219200" y="3124200"/>
            <a:ext cx="1676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Varied resources for accessing content, e.g. books on tape DVDs, speakers, field trips</a:t>
            </a:r>
          </a:p>
        </p:txBody>
      </p:sp>
      <p:sp>
        <p:nvSpPr>
          <p:cNvPr id="117767" name="TextBox 9"/>
          <p:cNvSpPr txBox="1">
            <a:spLocks noChangeArrowheads="1"/>
          </p:cNvSpPr>
          <p:nvPr/>
        </p:nvSpPr>
        <p:spPr bwMode="auto">
          <a:xfrm>
            <a:off x="6400800" y="3352800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Project and product choices</a:t>
            </a:r>
          </a:p>
        </p:txBody>
      </p:sp>
      <p:sp>
        <p:nvSpPr>
          <p:cNvPr id="117768" name="TextBox 10"/>
          <p:cNvSpPr txBox="1">
            <a:spLocks noChangeArrowheads="1"/>
          </p:cNvSpPr>
          <p:nvPr/>
        </p:nvSpPr>
        <p:spPr bwMode="auto">
          <a:xfrm>
            <a:off x="1600200" y="5181600"/>
            <a:ext cx="1752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Physical environment, e.g., flexible seating and work space options, </a:t>
            </a:r>
          </a:p>
        </p:txBody>
      </p:sp>
      <p:sp>
        <p:nvSpPr>
          <p:cNvPr id="117769" name="TextBox 11"/>
          <p:cNvSpPr txBox="1">
            <a:spLocks noChangeArrowheads="1"/>
          </p:cNvSpPr>
          <p:nvPr/>
        </p:nvSpPr>
        <p:spPr bwMode="auto">
          <a:xfrm>
            <a:off x="5943600" y="5105400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Independent and group work</a:t>
            </a:r>
          </a:p>
        </p:txBody>
      </p:sp>
      <p:sp>
        <p:nvSpPr>
          <p:cNvPr id="117770" name="TextBox 12"/>
          <p:cNvSpPr txBox="1">
            <a:spLocks noChangeArrowheads="1"/>
          </p:cNvSpPr>
          <p:nvPr/>
        </p:nvSpPr>
        <p:spPr bwMode="auto">
          <a:xfrm>
            <a:off x="3657600" y="320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LEARNING</a:t>
            </a:r>
          </a:p>
          <a:p>
            <a:pPr algn="ctr"/>
            <a:r>
              <a:rPr lang="en-US" sz="1800"/>
              <a:t>DIFFERENCES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88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549275"/>
            <a:ext cx="8153400" cy="6308725"/>
          </a:xfrm>
        </p:spPr>
      </p:pic>
      <p:sp>
        <p:nvSpPr>
          <p:cNvPr id="122884" name="TextBox 4"/>
          <p:cNvSpPr txBox="1">
            <a:spLocks noChangeArrowheads="1"/>
          </p:cNvSpPr>
          <p:nvPr/>
        </p:nvSpPr>
        <p:spPr bwMode="auto">
          <a:xfrm>
            <a:off x="1371600" y="1447800"/>
            <a:ext cx="2209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Instructional strategies</a:t>
            </a:r>
          </a:p>
        </p:txBody>
      </p:sp>
      <p:sp>
        <p:nvSpPr>
          <p:cNvPr id="122885" name="TextBox 6"/>
          <p:cNvSpPr txBox="1">
            <a:spLocks noChangeArrowheads="1"/>
          </p:cNvSpPr>
          <p:nvPr/>
        </p:nvSpPr>
        <p:spPr bwMode="auto">
          <a:xfrm>
            <a:off x="6019800" y="1447800"/>
            <a:ext cx="1752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Use of technology, e.g., laptops, calculators, Smart boards</a:t>
            </a:r>
          </a:p>
        </p:txBody>
      </p:sp>
      <p:sp>
        <p:nvSpPr>
          <p:cNvPr id="122886" name="TextBox 7"/>
          <p:cNvSpPr txBox="1">
            <a:spLocks noChangeArrowheads="1"/>
          </p:cNvSpPr>
          <p:nvPr/>
        </p:nvSpPr>
        <p:spPr bwMode="auto">
          <a:xfrm>
            <a:off x="1295400" y="3352800"/>
            <a:ext cx="1676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Use of assistive technology, e.g., audio texts, voice recognition software</a:t>
            </a:r>
          </a:p>
        </p:txBody>
      </p:sp>
      <p:sp>
        <p:nvSpPr>
          <p:cNvPr id="122887" name="TextBox 9"/>
          <p:cNvSpPr txBox="1">
            <a:spLocks noChangeArrowheads="1"/>
          </p:cNvSpPr>
          <p:nvPr/>
        </p:nvSpPr>
        <p:spPr bwMode="auto">
          <a:xfrm>
            <a:off x="6400800" y="3352800"/>
            <a:ext cx="1828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Extended time for tests, homework assignments,  </a:t>
            </a:r>
          </a:p>
        </p:txBody>
      </p:sp>
      <p:sp>
        <p:nvSpPr>
          <p:cNvPr id="122888" name="TextBox 10"/>
          <p:cNvSpPr txBox="1">
            <a:spLocks noChangeArrowheads="1"/>
          </p:cNvSpPr>
          <p:nvPr/>
        </p:nvSpPr>
        <p:spPr bwMode="auto">
          <a:xfrm>
            <a:off x="1524000" y="5181600"/>
            <a:ext cx="1752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Use of scaffolding to support and nurture executive functioning</a:t>
            </a:r>
          </a:p>
        </p:txBody>
      </p:sp>
      <p:sp>
        <p:nvSpPr>
          <p:cNvPr id="122889" name="TextBox 11"/>
          <p:cNvSpPr txBox="1">
            <a:spLocks noChangeArrowheads="1"/>
          </p:cNvSpPr>
          <p:nvPr/>
        </p:nvSpPr>
        <p:spPr bwMode="auto">
          <a:xfrm>
            <a:off x="5943600" y="4876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Study skills functioning skills embedded in the curriculum and  taught through tutoring and homework support</a:t>
            </a:r>
          </a:p>
        </p:txBody>
      </p:sp>
      <p:sp>
        <p:nvSpPr>
          <p:cNvPr id="122890" name="TextBox 12"/>
          <p:cNvSpPr txBox="1">
            <a:spLocks noChangeArrowheads="1"/>
          </p:cNvSpPr>
          <p:nvPr/>
        </p:nvSpPr>
        <p:spPr bwMode="auto">
          <a:xfrm>
            <a:off x="3657600" y="320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LEARNING</a:t>
            </a:r>
          </a:p>
          <a:p>
            <a:pPr algn="ctr"/>
            <a:r>
              <a:rPr lang="en-US" sz="1800"/>
              <a:t>DISABILITIES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697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549275"/>
            <a:ext cx="8153400" cy="6308725"/>
          </a:xfrm>
        </p:spPr>
      </p:pic>
      <p:sp>
        <p:nvSpPr>
          <p:cNvPr id="126980" name="TextBox 4"/>
          <p:cNvSpPr txBox="1">
            <a:spLocks noChangeArrowheads="1"/>
          </p:cNvSpPr>
          <p:nvPr/>
        </p:nvSpPr>
        <p:spPr bwMode="auto">
          <a:xfrm>
            <a:off x="1600200" y="1295400"/>
            <a:ext cx="1981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Socialization is enhanced through interests such as technology</a:t>
            </a:r>
          </a:p>
        </p:txBody>
      </p:sp>
      <p:sp>
        <p:nvSpPr>
          <p:cNvPr id="126981" name="TextBox 6"/>
          <p:cNvSpPr txBox="1">
            <a:spLocks noChangeArrowheads="1"/>
          </p:cNvSpPr>
          <p:nvPr/>
        </p:nvSpPr>
        <p:spPr bwMode="auto">
          <a:xfrm>
            <a:off x="5943600" y="1295400"/>
            <a:ext cx="19050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Exposure to therapies (art, music, equine) connect students to emotions and awareness.</a:t>
            </a:r>
          </a:p>
        </p:txBody>
      </p:sp>
      <p:sp>
        <p:nvSpPr>
          <p:cNvPr id="126982" name="TextBox 7"/>
          <p:cNvSpPr txBox="1">
            <a:spLocks noChangeArrowheads="1"/>
          </p:cNvSpPr>
          <p:nvPr/>
        </p:nvSpPr>
        <p:spPr bwMode="auto">
          <a:xfrm>
            <a:off x="1066800" y="3276600"/>
            <a:ext cx="2133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Team approach:  in-house educational therapist and clinical psychologist support students through crises.</a:t>
            </a:r>
          </a:p>
        </p:txBody>
      </p:sp>
      <p:sp>
        <p:nvSpPr>
          <p:cNvPr id="126983" name="TextBox 9"/>
          <p:cNvSpPr txBox="1">
            <a:spLocks noChangeArrowheads="1"/>
          </p:cNvSpPr>
          <p:nvPr/>
        </p:nvSpPr>
        <p:spPr bwMode="auto">
          <a:xfrm>
            <a:off x="6400800" y="3200400"/>
            <a:ext cx="1828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Using drama to nurture social skills and encourage the disposition of the performer.</a:t>
            </a:r>
          </a:p>
        </p:txBody>
      </p:sp>
      <p:sp>
        <p:nvSpPr>
          <p:cNvPr id="126984" name="TextBox 10"/>
          <p:cNvSpPr txBox="1">
            <a:spLocks noChangeArrowheads="1"/>
          </p:cNvSpPr>
          <p:nvPr/>
        </p:nvSpPr>
        <p:spPr bwMode="auto">
          <a:xfrm>
            <a:off x="1600200" y="4953000"/>
            <a:ext cx="1752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Field trips, competitions, etc. provide authentic contexts for social behaviors.</a:t>
            </a:r>
          </a:p>
        </p:txBody>
      </p:sp>
      <p:sp>
        <p:nvSpPr>
          <p:cNvPr id="126985" name="TextBox 12"/>
          <p:cNvSpPr txBox="1">
            <a:spLocks noChangeArrowheads="1"/>
          </p:cNvSpPr>
          <p:nvPr/>
        </p:nvSpPr>
        <p:spPr bwMode="auto">
          <a:xfrm>
            <a:off x="3657600" y="3200400"/>
            <a:ext cx="20574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EMERGING SOCIAL AND EMOTIONAL PROFILE</a:t>
            </a:r>
          </a:p>
        </p:txBody>
      </p:sp>
      <p:sp>
        <p:nvSpPr>
          <p:cNvPr id="126986" name="TextBox 14"/>
          <p:cNvSpPr txBox="1">
            <a:spLocks noChangeArrowheads="1"/>
          </p:cNvSpPr>
          <p:nvPr/>
        </p:nvSpPr>
        <p:spPr bwMode="auto">
          <a:xfrm>
            <a:off x="6096000" y="5105400"/>
            <a:ext cx="1905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Talent development opportunities provide a positive approach for coping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72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549275"/>
            <a:ext cx="8153400" cy="6308725"/>
          </a:xfrm>
        </p:spPr>
      </p:pic>
      <p:sp>
        <p:nvSpPr>
          <p:cNvPr id="137220" name="TextBox 4"/>
          <p:cNvSpPr txBox="1">
            <a:spLocks noChangeArrowheads="1"/>
          </p:cNvSpPr>
          <p:nvPr/>
        </p:nvSpPr>
        <p:spPr bwMode="auto">
          <a:xfrm>
            <a:off x="1600200" y="1524000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Orientation events</a:t>
            </a:r>
          </a:p>
        </p:txBody>
      </p:sp>
      <p:sp>
        <p:nvSpPr>
          <p:cNvPr id="137221" name="TextBox 6"/>
          <p:cNvSpPr txBox="1">
            <a:spLocks noChangeArrowheads="1"/>
          </p:cNvSpPr>
          <p:nvPr/>
        </p:nvSpPr>
        <p:spPr bwMode="auto">
          <a:xfrm>
            <a:off x="5943600" y="1371600"/>
            <a:ext cx="1905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Collaboration with  outside therapists, doctors, tutors and Bridges staff to help parents support their children.</a:t>
            </a:r>
          </a:p>
        </p:txBody>
      </p:sp>
      <p:sp>
        <p:nvSpPr>
          <p:cNvPr id="137222" name="TextBox 7"/>
          <p:cNvSpPr txBox="1">
            <a:spLocks noChangeArrowheads="1"/>
          </p:cNvSpPr>
          <p:nvPr/>
        </p:nvSpPr>
        <p:spPr bwMode="auto">
          <a:xfrm>
            <a:off x="1295400" y="3352800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Breakfast With…</a:t>
            </a:r>
          </a:p>
        </p:txBody>
      </p:sp>
      <p:sp>
        <p:nvSpPr>
          <p:cNvPr id="137223" name="TextBox 9"/>
          <p:cNvSpPr txBox="1">
            <a:spLocks noChangeArrowheads="1"/>
          </p:cNvSpPr>
          <p:nvPr/>
        </p:nvSpPr>
        <p:spPr bwMode="auto">
          <a:xfrm>
            <a:off x="6400800" y="3505200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Parent education workshop series</a:t>
            </a:r>
          </a:p>
        </p:txBody>
      </p:sp>
      <p:sp>
        <p:nvSpPr>
          <p:cNvPr id="137224" name="TextBox 10"/>
          <p:cNvSpPr txBox="1">
            <a:spLocks noChangeArrowheads="1"/>
          </p:cNvSpPr>
          <p:nvPr/>
        </p:nvSpPr>
        <p:spPr bwMode="auto">
          <a:xfrm>
            <a:off x="1600200" y="51816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Ongoing communication</a:t>
            </a:r>
          </a:p>
        </p:txBody>
      </p:sp>
      <p:sp>
        <p:nvSpPr>
          <p:cNvPr id="137225" name="TextBox 11"/>
          <p:cNvSpPr txBox="1">
            <a:spLocks noChangeArrowheads="1"/>
          </p:cNvSpPr>
          <p:nvPr/>
        </p:nvSpPr>
        <p:spPr bwMode="auto">
          <a:xfrm>
            <a:off x="6248400" y="5367338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Referrals for family therapy</a:t>
            </a:r>
          </a:p>
        </p:txBody>
      </p:sp>
      <p:sp>
        <p:nvSpPr>
          <p:cNvPr id="137226" name="TextBox 12"/>
          <p:cNvSpPr txBox="1">
            <a:spLocks noChangeArrowheads="1"/>
          </p:cNvSpPr>
          <p:nvPr/>
        </p:nvSpPr>
        <p:spPr bwMode="auto">
          <a:xfrm>
            <a:off x="3657600" y="320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FAMILY 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Macintosh PowerPoint</Application>
  <PresentationFormat>On-screen Show (4:3)</PresentationFormat>
  <Paragraphs>64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Bridges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 Baum</dc:creator>
  <cp:lastModifiedBy>Susan Baum</cp:lastModifiedBy>
  <cp:revision>1</cp:revision>
  <dcterms:created xsi:type="dcterms:W3CDTF">2010-01-13T23:03:20Z</dcterms:created>
  <dcterms:modified xsi:type="dcterms:W3CDTF">2010-01-13T23:03:46Z</dcterms:modified>
</cp:coreProperties>
</file>